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  <p:sldMasterId id="2147483762" r:id="rId2"/>
  </p:sldMasterIdLst>
  <p:notesMasterIdLst>
    <p:notesMasterId r:id="rId10"/>
  </p:notesMasterIdLst>
  <p:handoutMasterIdLst>
    <p:handoutMasterId r:id="rId11"/>
  </p:handoutMasterIdLst>
  <p:sldIdLst>
    <p:sldId id="344" r:id="rId3"/>
    <p:sldId id="435" r:id="rId4"/>
    <p:sldId id="427" r:id="rId5"/>
    <p:sldId id="406" r:id="rId6"/>
    <p:sldId id="436" r:id="rId7"/>
    <p:sldId id="431" r:id="rId8"/>
    <p:sldId id="433" r:id="rId9"/>
  </p:sldIdLst>
  <p:sldSz cx="9144000" cy="6858000" type="screen4x3"/>
  <p:notesSz cx="9928225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076" userDrawn="1">
          <p15:clr>
            <a:srgbClr val="A4A3A4"/>
          </p15:clr>
        </p15:guide>
        <p15:guide id="2" pos="3340" userDrawn="1">
          <p15:clr>
            <a:srgbClr val="A4A3A4"/>
          </p15:clr>
        </p15:guide>
        <p15:guide id="3" orient="horz" pos="2141" userDrawn="1">
          <p15:clr>
            <a:srgbClr val="A4A3A4"/>
          </p15:clr>
        </p15:guide>
        <p15:guide id="4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FF3300"/>
    <a:srgbClr val="800000"/>
    <a:srgbClr val="E3F0AE"/>
    <a:srgbClr val="FF9966"/>
    <a:srgbClr val="FFFFCC"/>
    <a:srgbClr val="CC3300"/>
    <a:srgbClr val="F6F6F6"/>
    <a:srgbClr val="FF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85990" autoAdjust="0"/>
  </p:normalViewPr>
  <p:slideViewPr>
    <p:cSldViewPr>
      <p:cViewPr varScale="1">
        <p:scale>
          <a:sx n="61" d="100"/>
          <a:sy n="61" d="100"/>
        </p:scale>
        <p:origin x="76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268" y="-102"/>
      </p:cViewPr>
      <p:guideLst>
        <p:guide orient="horz" pos="2076"/>
        <p:guide pos="3340"/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4315424" cy="318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76871" y="0"/>
            <a:ext cx="4201019" cy="318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6446692"/>
            <a:ext cx="4315424" cy="370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76871" y="6446692"/>
            <a:ext cx="4201019" cy="370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D583F9D-A171-433E-99D8-5925E4D723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858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4301696" cy="33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242" y="2"/>
            <a:ext cx="4301696" cy="33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053" y="3228391"/>
            <a:ext cx="7942123" cy="305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456782"/>
            <a:ext cx="4301696" cy="33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242" y="6456782"/>
            <a:ext cx="4301696" cy="33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C0D58B18-EEB3-4793-9D15-C9D22E7C81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7744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36D59C-7AA4-459F-984D-C8848C0C0B1A}" type="slidenum">
              <a:rPr lang="ru-RU" smtClean="0"/>
              <a:pPr/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424974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58B18-EEB3-4793-9D15-C9D22E7C819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487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58B18-EEB3-4793-9D15-C9D22E7C819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132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58B18-EEB3-4793-9D15-C9D22E7C819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1744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58B18-EEB3-4793-9D15-C9D22E7C819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811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58B18-EEB3-4793-9D15-C9D22E7C819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9219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58B18-EEB3-4793-9D15-C9D22E7C819E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598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1A865-4956-4C90-AF1E-3392F9B29999}" type="datetimeFigureOut">
              <a:rPr lang="ru-RU"/>
              <a:pPr>
                <a:defRPr/>
              </a:pPr>
              <a:t>06.04.2015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23BD2-BFF0-4691-99E8-68FFC32DD5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550BF-B759-4354-A93E-D3463704C2B2}" type="datetimeFigureOut">
              <a:rPr lang="ru-RU"/>
              <a:pPr>
                <a:defRPr/>
              </a:pPr>
              <a:t>06.04.2015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3DE78-6289-40C3-A3EA-5F9F830CAF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1FCBA-4DE6-469A-85D6-C7DFFED89FDC}" type="datetimeFigureOut">
              <a:rPr lang="ru-RU"/>
              <a:pPr>
                <a:defRPr/>
              </a:pPr>
              <a:t>06.04.2015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20530-A582-44A9-8C9E-21C7212F70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8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9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123299-9F17-4FF2-8A08-5F88EB7FEC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BABEB-CBEB-49BC-A985-FDD5B2A740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F501C-7A45-4149-8B67-9F5B5F29F5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6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7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8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85EAB5-A087-4335-AE84-ACD074FF16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2A73A-719E-4D9A-921A-321AB5956F44}" type="datetimeFigureOut">
              <a:rPr lang="ru-RU"/>
              <a:pPr>
                <a:defRPr/>
              </a:pPr>
              <a:t>06.04.2015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2ED53-EA5B-442A-93E3-00AA093556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75077-D90E-4907-AA96-28DCBF0FBE6C}" type="datetimeFigureOut">
              <a:rPr lang="ru-RU"/>
              <a:pPr>
                <a:defRPr/>
              </a:pPr>
              <a:t>06.04.2015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EDD81-0362-4519-B257-659DE0E2BA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11220-B36D-403D-AE6C-9A136ABA5E2A}" type="datetimeFigureOut">
              <a:rPr lang="ru-RU"/>
              <a:pPr>
                <a:defRPr/>
              </a:pPr>
              <a:t>06.04.2015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7832E-D08E-4422-A184-A21A0BC84C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E797F-0B4B-4B06-A125-CE99AD02E47B}" type="datetimeFigureOut">
              <a:rPr lang="ru-RU"/>
              <a:pPr>
                <a:defRPr/>
              </a:pPr>
              <a:t>06.04.2015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86D94-F16E-4D4D-86F2-C463F7BE7E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1829F-54FF-4122-9CC1-5BAC48E5BAC0}" type="datetimeFigureOut">
              <a:rPr lang="ru-RU"/>
              <a:pPr>
                <a:defRPr/>
              </a:pPr>
              <a:t>06.04.2015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E2895-EB74-4D1A-8EAA-DCA614C4E1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8EB93-5004-4D2D-B7D4-D2B6E227A8F2}" type="datetimeFigureOut">
              <a:rPr lang="ru-RU"/>
              <a:pPr>
                <a:defRPr/>
              </a:pPr>
              <a:t>06.04.2015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44BB4-4C91-400E-86EA-C446DD4FDE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F6EDF-48C6-4162-9F3F-4D28101A69FC}" type="datetimeFigureOut">
              <a:rPr lang="ru-RU"/>
              <a:pPr>
                <a:defRPr/>
              </a:pPr>
              <a:t>06.04.2015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E6A72-CAD6-4EA3-93B8-766300CF2B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B1FF2-728F-4F63-AF5F-D1E453A3AF13}" type="datetimeFigureOut">
              <a:rPr lang="ru-RU"/>
              <a:pPr>
                <a:defRPr/>
              </a:pPr>
              <a:t>06.04.2015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E92B9-9FF0-4EE7-8652-F509EEC7F3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fld id="{E37FED90-1F62-4714-A190-A733D0DA68D5}" type="datetimeFigureOut">
              <a:rPr lang="ru-RU"/>
              <a:pPr>
                <a:defRPr/>
              </a:pPr>
              <a:t>06.04.2015</a:t>
            </a:fld>
            <a:endParaRPr lang="ru-RU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64369628-8DAC-42C5-8500-C6E9073185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1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7" name="Дата 4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E016F8E1-7B95-4170-B6E1-C747B9949B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2" r:id="rId1"/>
    <p:sldLayoutId id="2147484260" r:id="rId2"/>
    <p:sldLayoutId id="2147484261" r:id="rId3"/>
    <p:sldLayoutId id="2147484263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FFCC99"/>
          </a:solidFill>
          <a:ln w="19050">
            <a:noFill/>
          </a:ln>
        </p:spPr>
        <p:txBody>
          <a:bodyPr/>
          <a:lstStyle/>
          <a:p>
            <a:pPr eaLnBrk="1" hangingPunct="1">
              <a:defRPr/>
            </a:pPr>
            <a:endParaRPr lang="ru-RU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endParaRPr lang="ru-RU" sz="20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eaLnBrk="1" hangingPunct="1">
              <a:lnSpc>
                <a:spcPts val="3240"/>
              </a:lnSpc>
              <a:defRPr/>
            </a:pPr>
            <a:r>
              <a:rPr lang="ru-RU" sz="2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«Дальнейшее развитие </a:t>
            </a:r>
            <a:r>
              <a:rPr lang="ru-RU" sz="24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взаимодействия </a:t>
            </a:r>
            <a:endParaRPr lang="ru-RU" sz="2400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eaLnBrk="1" hangingPunct="1">
              <a:lnSpc>
                <a:spcPts val="3240"/>
              </a:lnSpc>
              <a:defRPr/>
            </a:pPr>
            <a:r>
              <a:rPr lang="ru-RU" sz="2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ОАО «РЖД</a:t>
            </a:r>
            <a:r>
              <a:rPr lang="ru-RU" sz="24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» с университетскими комплексами </a:t>
            </a:r>
            <a:r>
              <a:rPr lang="ru-RU" sz="2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ru-RU" sz="2400" b="1" dirty="0" err="1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Росжелдора</a:t>
            </a:r>
            <a:r>
              <a:rPr lang="ru-RU" sz="24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ru-RU" sz="2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– </a:t>
            </a:r>
            <a:r>
              <a:rPr lang="ru-RU" sz="2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главное </a:t>
            </a:r>
            <a:r>
              <a:rPr lang="ru-RU" sz="2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условие  </a:t>
            </a:r>
            <a:r>
              <a:rPr lang="ru-RU" sz="24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повышения качества подготовки </a:t>
            </a:r>
            <a:r>
              <a:rPr lang="ru-RU" sz="2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специалистов для </a:t>
            </a:r>
            <a:r>
              <a:rPr lang="ru-RU" sz="2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отрасли</a:t>
            </a:r>
            <a:r>
              <a:rPr lang="ru-RU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»</a:t>
            </a:r>
            <a:endParaRPr lang="ru-RU" sz="2200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eaLnBrk="1" hangingPunct="1">
              <a:defRPr/>
            </a:pPr>
            <a:endParaRPr lang="ru-RU" sz="2200" b="1" dirty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eaLnBrk="1" hangingPunct="1">
              <a:lnSpc>
                <a:spcPts val="3240"/>
              </a:lnSpc>
              <a:defRPr/>
            </a:pPr>
            <a:r>
              <a:rPr lang="ru-RU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Президент Ассоциации вузов транспорта,</a:t>
            </a:r>
          </a:p>
          <a:p>
            <a:pPr eaLnBrk="1" hangingPunct="1">
              <a:lnSpc>
                <a:spcPts val="3240"/>
              </a:lnSpc>
              <a:defRPr/>
            </a:pPr>
            <a:r>
              <a:rPr lang="ru-RU" sz="2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р</a:t>
            </a:r>
            <a:r>
              <a:rPr lang="ru-RU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ектор МИИТ, д.т.н., профессор </a:t>
            </a:r>
          </a:p>
          <a:p>
            <a:pPr algn="r" eaLnBrk="1" hangingPunct="1">
              <a:lnSpc>
                <a:spcPts val="3240"/>
              </a:lnSpc>
              <a:defRPr/>
            </a:pPr>
            <a:r>
              <a:rPr lang="ru-RU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ЛЁВИН БОРИС АЛЕКСЕЕВИЧ</a:t>
            </a:r>
          </a:p>
          <a:p>
            <a:pPr eaLnBrk="1" hangingPunct="1">
              <a:defRPr/>
            </a:pPr>
            <a:endParaRPr lang="ru-RU" sz="1800" b="1" dirty="0" smtClean="0">
              <a:solidFill>
                <a:srgbClr val="A50021"/>
              </a:solidFill>
            </a:endParaRPr>
          </a:p>
          <a:p>
            <a:pPr eaLnBrk="1" hangingPunct="1">
              <a:defRPr/>
            </a:pPr>
            <a:endParaRPr lang="ru-RU" sz="1800" b="1" dirty="0">
              <a:solidFill>
                <a:srgbClr val="A50021"/>
              </a:solidFill>
            </a:endParaRPr>
          </a:p>
          <a:p>
            <a:pPr eaLnBrk="1" hangingPunct="1">
              <a:defRPr/>
            </a:pPr>
            <a:r>
              <a:rPr lang="ru-RU" sz="2000" b="1" dirty="0" smtClean="0">
                <a:solidFill>
                  <a:srgbClr val="A500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 апреля 2015 г., г. Москва                                                                             </a:t>
            </a:r>
            <a:endParaRPr lang="ru-RU" sz="2000" b="1" dirty="0">
              <a:solidFill>
                <a:srgbClr val="A500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 eaLnBrk="1" hangingPunct="1">
              <a:defRPr/>
            </a:pPr>
            <a:r>
              <a:rPr lang="ru-RU" sz="22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</a:p>
          <a:p>
            <a:pPr algn="r" eaLnBrk="1" hangingPunct="1">
              <a:defRPr/>
            </a:pPr>
            <a:r>
              <a:rPr lang="ru-RU" sz="26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"/>
          <p:cNvSpPr>
            <a:spLocks noChangeArrowheads="1"/>
          </p:cNvSpPr>
          <p:nvPr/>
        </p:nvSpPr>
        <p:spPr bwMode="auto">
          <a:xfrm>
            <a:off x="149087" y="29818"/>
            <a:ext cx="425713" cy="34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2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7171" name="Rectangle 12"/>
          <p:cNvSpPr>
            <a:spLocks noChangeArrowheads="1"/>
          </p:cNvSpPr>
          <p:nvPr/>
        </p:nvSpPr>
        <p:spPr bwMode="auto">
          <a:xfrm>
            <a:off x="756791" y="29818"/>
            <a:ext cx="7919665" cy="59087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2000" dirty="0" smtClean="0">
                <a:solidFill>
                  <a:srgbClr val="990000"/>
                </a:solidFill>
              </a:rPr>
              <a:t> Инфраструктура вузов: масштабы и порядок финансирования</a:t>
            </a:r>
            <a:endParaRPr lang="ru-RU" sz="2000" dirty="0">
              <a:solidFill>
                <a:srgbClr val="990000"/>
              </a:solidFill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72008" y="3913623"/>
            <a:ext cx="4572000" cy="148417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ts val="2020"/>
              </a:lnSpc>
            </a:pPr>
            <a:endParaRPr lang="ru-RU" sz="1600" i="1" dirty="0" smtClean="0">
              <a:solidFill>
                <a:srgbClr val="A50021"/>
              </a:solidFill>
            </a:endParaRPr>
          </a:p>
          <a:p>
            <a:pPr algn="ctr">
              <a:lnSpc>
                <a:spcPts val="2020"/>
              </a:lnSpc>
            </a:pPr>
            <a:r>
              <a:rPr lang="ru-RU" sz="1600" i="1" dirty="0" smtClean="0">
                <a:solidFill>
                  <a:srgbClr val="A50021"/>
                </a:solidFill>
              </a:rPr>
              <a:t>Капитальный и текущий ремонт</a:t>
            </a:r>
          </a:p>
          <a:p>
            <a:pPr marL="285750" indent="-285750">
              <a:lnSpc>
                <a:spcPts val="1820"/>
              </a:lnSpc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A50021"/>
                </a:solidFill>
              </a:rPr>
              <a:t>Фактическое </a:t>
            </a:r>
            <a:r>
              <a:rPr lang="ru-RU" sz="1600" dirty="0" smtClean="0">
                <a:solidFill>
                  <a:srgbClr val="A50021"/>
                </a:solidFill>
              </a:rPr>
              <a:t>финансирование – </a:t>
            </a:r>
            <a:endParaRPr lang="ru-RU" sz="1600" dirty="0" smtClean="0">
              <a:solidFill>
                <a:srgbClr val="A50021"/>
              </a:solidFill>
            </a:endParaRPr>
          </a:p>
          <a:p>
            <a:pPr>
              <a:lnSpc>
                <a:spcPts val="1820"/>
              </a:lnSpc>
            </a:pPr>
            <a:r>
              <a:rPr lang="ru-RU" sz="1600" dirty="0" smtClean="0">
                <a:solidFill>
                  <a:srgbClr val="A50021"/>
                </a:solidFill>
              </a:rPr>
              <a:t>    </a:t>
            </a:r>
            <a:r>
              <a:rPr lang="ru-RU" sz="1600" dirty="0" smtClean="0">
                <a:solidFill>
                  <a:srgbClr val="FF3300"/>
                </a:solidFill>
              </a:rPr>
              <a:t>80,0 млн. руб.</a:t>
            </a:r>
          </a:p>
          <a:p>
            <a:pPr marL="285750" indent="-285750">
              <a:lnSpc>
                <a:spcPts val="1820"/>
              </a:lnSpc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A50021"/>
                </a:solidFill>
              </a:rPr>
              <a:t>Требуемое финансирование</a:t>
            </a:r>
            <a:r>
              <a:rPr lang="ru-RU" sz="1600" dirty="0">
                <a:solidFill>
                  <a:srgbClr val="A50021"/>
                </a:solidFill>
              </a:rPr>
              <a:t> </a:t>
            </a:r>
            <a:r>
              <a:rPr lang="ru-RU" sz="1600" dirty="0" smtClean="0">
                <a:solidFill>
                  <a:srgbClr val="A50021"/>
                </a:solidFill>
              </a:rPr>
              <a:t>–</a:t>
            </a:r>
          </a:p>
          <a:p>
            <a:pPr>
              <a:lnSpc>
                <a:spcPts val="1820"/>
              </a:lnSpc>
            </a:pPr>
            <a:r>
              <a:rPr lang="ru-RU" sz="1600" dirty="0" smtClean="0">
                <a:solidFill>
                  <a:srgbClr val="A50021"/>
                </a:solidFill>
              </a:rPr>
              <a:t>    более </a:t>
            </a:r>
            <a:r>
              <a:rPr lang="ru-RU" sz="1600" dirty="0" smtClean="0">
                <a:solidFill>
                  <a:srgbClr val="FF0000"/>
                </a:solidFill>
              </a:rPr>
              <a:t>3 млрд. руб.</a:t>
            </a:r>
          </a:p>
          <a:p>
            <a:pPr>
              <a:lnSpc>
                <a:spcPts val="1820"/>
              </a:lnSpc>
            </a:pPr>
            <a:endParaRPr lang="ru-RU" sz="1600" dirty="0" smtClean="0">
              <a:solidFill>
                <a:srgbClr val="A50021"/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07504" y="692696"/>
            <a:ext cx="1619339" cy="37528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solidFill>
                  <a:srgbClr val="800000"/>
                </a:solidFill>
              </a:rPr>
              <a:t>Гимназия</a:t>
            </a: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179512" y="2636912"/>
            <a:ext cx="2160240" cy="840381"/>
          </a:xfrm>
          <a:prstGeom prst="rect">
            <a:avLst/>
          </a:prstGeom>
          <a:solidFill>
            <a:srgbClr val="E4F7A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ts val="2820"/>
              </a:lnSpc>
            </a:pPr>
            <a:r>
              <a:rPr lang="ru-RU" dirty="0" smtClean="0">
                <a:solidFill>
                  <a:srgbClr val="800000"/>
                </a:solidFill>
              </a:rPr>
              <a:t>Около </a:t>
            </a:r>
            <a:r>
              <a:rPr lang="ru-RU" dirty="0" smtClean="0">
                <a:solidFill>
                  <a:srgbClr val="FF0000"/>
                </a:solidFill>
              </a:rPr>
              <a:t>750 </a:t>
            </a:r>
          </a:p>
          <a:p>
            <a:pPr algn="ctr">
              <a:lnSpc>
                <a:spcPts val="2820"/>
              </a:lnSpc>
            </a:pPr>
            <a:r>
              <a:rPr lang="ru-RU" dirty="0" smtClean="0">
                <a:solidFill>
                  <a:srgbClr val="800000"/>
                </a:solidFill>
              </a:rPr>
              <a:t>зданий</a:t>
            </a: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2" name="Правая фигурная скобка 1"/>
          <p:cNvSpPr/>
          <p:nvPr/>
        </p:nvSpPr>
        <p:spPr>
          <a:xfrm rot="5400000">
            <a:off x="4391593" y="-2583281"/>
            <a:ext cx="216800" cy="7776866"/>
          </a:xfrm>
          <a:prstGeom prst="rightBrace">
            <a:avLst/>
          </a:prstGeom>
          <a:ln>
            <a:solidFill>
              <a:srgbClr val="CC33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1556792"/>
            <a:ext cx="7992888" cy="476849"/>
          </a:xfrm>
          <a:prstGeom prst="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УНИВЕРСИТЕТСКИЙ КОМПЛЕКС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276872"/>
            <a:ext cx="8887886" cy="412615"/>
          </a:xfrm>
          <a:prstGeom prst="rect">
            <a:avLst/>
          </a:prstGeom>
          <a:solidFill>
            <a:srgbClr val="FFC000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ВУЗЫ РОСЖЕЛДОРА: 2015 г.</a:t>
            </a:r>
            <a:endParaRPr lang="ru-RU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2771799" y="2689487"/>
            <a:ext cx="1800201" cy="811521"/>
          </a:xfrm>
          <a:prstGeom prst="rect">
            <a:avLst/>
          </a:prstGeom>
          <a:solidFill>
            <a:srgbClr val="E4F7A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ts val="2820"/>
              </a:lnSpc>
            </a:pPr>
            <a:r>
              <a:rPr lang="ru-RU" dirty="0" smtClean="0">
                <a:solidFill>
                  <a:srgbClr val="800000"/>
                </a:solidFill>
              </a:rPr>
              <a:t>Более </a:t>
            </a:r>
            <a:r>
              <a:rPr lang="ru-RU" dirty="0" smtClean="0">
                <a:solidFill>
                  <a:srgbClr val="FF0000"/>
                </a:solidFill>
              </a:rPr>
              <a:t>800 </a:t>
            </a:r>
          </a:p>
          <a:p>
            <a:pPr algn="ctr">
              <a:lnSpc>
                <a:spcPts val="2820"/>
              </a:lnSpc>
            </a:pPr>
            <a:r>
              <a:rPr lang="ru-RU" dirty="0" smtClean="0">
                <a:solidFill>
                  <a:srgbClr val="800000"/>
                </a:solidFill>
              </a:rPr>
              <a:t>сооружений</a:t>
            </a: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4704585" y="2689486"/>
            <a:ext cx="4362814" cy="811521"/>
          </a:xfrm>
          <a:prstGeom prst="rect">
            <a:avLst/>
          </a:prstGeom>
          <a:solidFill>
            <a:srgbClr val="E4F7A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ts val="2020"/>
              </a:lnSpc>
            </a:pPr>
            <a:r>
              <a:rPr lang="ru-RU" dirty="0" smtClean="0">
                <a:solidFill>
                  <a:srgbClr val="FF0000"/>
                </a:solidFill>
              </a:rPr>
              <a:t>189</a:t>
            </a:r>
          </a:p>
          <a:p>
            <a:pPr algn="ctr">
              <a:lnSpc>
                <a:spcPts val="2020"/>
              </a:lnSpc>
            </a:pPr>
            <a:r>
              <a:rPr lang="ru-RU" dirty="0">
                <a:solidFill>
                  <a:srgbClr val="800000"/>
                </a:solidFill>
              </a:rPr>
              <a:t>у</a:t>
            </a:r>
            <a:r>
              <a:rPr lang="ru-RU" dirty="0" smtClean="0">
                <a:solidFill>
                  <a:srgbClr val="800000"/>
                </a:solidFill>
              </a:rPr>
              <a:t>чебно-научных</a:t>
            </a:r>
          </a:p>
          <a:p>
            <a:pPr algn="ctr">
              <a:lnSpc>
                <a:spcPts val="2020"/>
              </a:lnSpc>
            </a:pPr>
            <a:r>
              <a:rPr lang="ru-RU" dirty="0">
                <a:solidFill>
                  <a:srgbClr val="800000"/>
                </a:solidFill>
              </a:rPr>
              <a:t>ц</a:t>
            </a:r>
            <a:r>
              <a:rPr lang="ru-RU" dirty="0" smtClean="0">
                <a:solidFill>
                  <a:srgbClr val="800000"/>
                </a:solidFill>
              </a:rPr>
              <a:t>ентров и лабораторий</a:t>
            </a:r>
            <a:endParaRPr lang="ru-RU" dirty="0">
              <a:solidFill>
                <a:srgbClr val="80000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1331640" y="3501008"/>
            <a:ext cx="0" cy="3600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3635896" y="3501008"/>
            <a:ext cx="0" cy="3600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4716017" y="3933056"/>
            <a:ext cx="4392487" cy="1512166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ts val="1820"/>
              </a:lnSpc>
            </a:pPr>
            <a:endParaRPr lang="ru-RU" sz="1600" i="1" dirty="0" smtClean="0">
              <a:solidFill>
                <a:srgbClr val="A50021"/>
              </a:solidFill>
            </a:endParaRPr>
          </a:p>
          <a:p>
            <a:pPr algn="ctr">
              <a:lnSpc>
                <a:spcPts val="1820"/>
              </a:lnSpc>
            </a:pPr>
            <a:endParaRPr lang="ru-RU" sz="1600" i="1" dirty="0" smtClean="0">
              <a:solidFill>
                <a:srgbClr val="A50021"/>
              </a:solidFill>
            </a:endParaRPr>
          </a:p>
          <a:p>
            <a:pPr algn="ctr">
              <a:lnSpc>
                <a:spcPts val="1820"/>
              </a:lnSpc>
            </a:pPr>
            <a:r>
              <a:rPr lang="ru-RU" sz="1600" i="1" dirty="0" smtClean="0">
                <a:solidFill>
                  <a:srgbClr val="A50021"/>
                </a:solidFill>
              </a:rPr>
              <a:t> </a:t>
            </a:r>
          </a:p>
          <a:p>
            <a:pPr algn="ctr">
              <a:lnSpc>
                <a:spcPts val="1820"/>
              </a:lnSpc>
            </a:pPr>
            <a:endParaRPr lang="ru-RU" sz="1600" i="1" dirty="0" smtClean="0">
              <a:solidFill>
                <a:srgbClr val="A50021"/>
              </a:solidFill>
            </a:endParaRPr>
          </a:p>
          <a:p>
            <a:pPr algn="ctr">
              <a:lnSpc>
                <a:spcPts val="1820"/>
              </a:lnSpc>
            </a:pPr>
            <a:r>
              <a:rPr lang="ru-RU" sz="1600" i="1" dirty="0" smtClean="0">
                <a:solidFill>
                  <a:srgbClr val="A50021"/>
                </a:solidFill>
              </a:rPr>
              <a:t>Развитие материальной базы</a:t>
            </a:r>
          </a:p>
          <a:p>
            <a:pPr algn="ctr">
              <a:lnSpc>
                <a:spcPts val="1820"/>
              </a:lnSpc>
            </a:pPr>
            <a:r>
              <a:rPr lang="ru-RU" sz="1600" i="1" dirty="0">
                <a:solidFill>
                  <a:srgbClr val="A50021"/>
                </a:solidFill>
              </a:rPr>
              <a:t>и</a:t>
            </a:r>
            <a:r>
              <a:rPr lang="ru-RU" sz="1600" i="1" dirty="0" smtClean="0">
                <a:solidFill>
                  <a:srgbClr val="A50021"/>
                </a:solidFill>
              </a:rPr>
              <a:t> библиотечного фонда:</a:t>
            </a:r>
          </a:p>
          <a:p>
            <a:pPr marL="285750" indent="-285750">
              <a:lnSpc>
                <a:spcPts val="182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C00000"/>
                </a:solidFill>
              </a:rPr>
              <a:t>Фактическое </a:t>
            </a:r>
            <a:r>
              <a:rPr lang="ru-RU" sz="1600" dirty="0" smtClean="0">
                <a:solidFill>
                  <a:srgbClr val="C00000"/>
                </a:solidFill>
              </a:rPr>
              <a:t>финансирование –</a:t>
            </a:r>
          </a:p>
          <a:p>
            <a:pPr>
              <a:lnSpc>
                <a:spcPts val="1820"/>
              </a:lnSpc>
            </a:pPr>
            <a:r>
              <a:rPr lang="ru-RU" sz="1600" dirty="0" smtClean="0">
                <a:solidFill>
                  <a:srgbClr val="FF0000"/>
                </a:solidFill>
              </a:rPr>
              <a:t>    87,0 млн. руб.</a:t>
            </a:r>
          </a:p>
          <a:p>
            <a:pPr marL="285750" indent="-285750">
              <a:lnSpc>
                <a:spcPts val="1820"/>
              </a:lnSpc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A50021"/>
                </a:solidFill>
              </a:rPr>
              <a:t>Требуемое финансирование –</a:t>
            </a:r>
          </a:p>
          <a:p>
            <a:pPr>
              <a:lnSpc>
                <a:spcPts val="1820"/>
              </a:lnSpc>
            </a:pPr>
            <a:r>
              <a:rPr lang="ru-RU" sz="1600" dirty="0" smtClean="0">
                <a:solidFill>
                  <a:srgbClr val="A50021"/>
                </a:solidFill>
              </a:rPr>
              <a:t>    </a:t>
            </a:r>
            <a:r>
              <a:rPr lang="ru-RU" sz="1600" dirty="0" smtClean="0">
                <a:solidFill>
                  <a:srgbClr val="FF0000"/>
                </a:solidFill>
              </a:rPr>
              <a:t>1 млрд. руб.</a:t>
            </a:r>
          </a:p>
          <a:p>
            <a:pPr>
              <a:lnSpc>
                <a:spcPts val="1820"/>
              </a:lnSpc>
            </a:pPr>
            <a:endParaRPr lang="ru-RU" sz="1600" dirty="0" smtClean="0">
              <a:solidFill>
                <a:srgbClr val="A50021"/>
              </a:solidFill>
            </a:endParaRPr>
          </a:p>
          <a:p>
            <a:pPr>
              <a:lnSpc>
                <a:spcPts val="1820"/>
              </a:lnSpc>
            </a:pPr>
            <a:endParaRPr lang="ru-RU" sz="1600" dirty="0" smtClean="0">
              <a:solidFill>
                <a:srgbClr val="A50021"/>
              </a:solidFill>
            </a:endParaRPr>
          </a:p>
          <a:p>
            <a:pPr>
              <a:lnSpc>
                <a:spcPts val="1820"/>
              </a:lnSpc>
            </a:pPr>
            <a:endParaRPr lang="ru-RU" sz="1600" dirty="0" smtClean="0">
              <a:solidFill>
                <a:srgbClr val="A50021"/>
              </a:solidFill>
            </a:endParaRPr>
          </a:p>
          <a:p>
            <a:pPr>
              <a:lnSpc>
                <a:spcPts val="1820"/>
              </a:lnSpc>
            </a:pPr>
            <a:endParaRPr lang="ru-RU" sz="1600" dirty="0" smtClean="0">
              <a:solidFill>
                <a:srgbClr val="A50021"/>
              </a:solidFill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flipV="1">
            <a:off x="6804248" y="3501008"/>
            <a:ext cx="0" cy="3600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 flipH="1">
            <a:off x="251511" y="6004551"/>
            <a:ext cx="3456393" cy="808825"/>
          </a:xfrm>
          <a:prstGeom prst="ellipse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ФОНД ПОДДЕРЖКИ</a:t>
            </a:r>
            <a:endParaRPr lang="ru-RU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 flipV="1">
            <a:off x="2051720" y="5445222"/>
            <a:ext cx="0" cy="43205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3671899" y="5545222"/>
            <a:ext cx="1404157" cy="69209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174" name="Скругленный прямоугольник 7173"/>
          <p:cNvSpPr/>
          <p:nvPr/>
        </p:nvSpPr>
        <p:spPr>
          <a:xfrm>
            <a:off x="4292033" y="6028244"/>
            <a:ext cx="4824536" cy="702036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 от образовательных услуг и ПК</a:t>
            </a:r>
          </a:p>
          <a:p>
            <a:r>
              <a:rPr lang="ru-RU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 от научной деятельности</a:t>
            </a:r>
            <a:endParaRPr lang="ru-RU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43" name="Прямая со стрелкой 42"/>
          <p:cNvCxnSpPr/>
          <p:nvPr/>
        </p:nvCxnSpPr>
        <p:spPr>
          <a:xfrm flipV="1">
            <a:off x="6516216" y="5545222"/>
            <a:ext cx="0" cy="4760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1835696" y="688414"/>
            <a:ext cx="864094" cy="37956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solidFill>
                  <a:srgbClr val="800000"/>
                </a:solidFill>
              </a:rPr>
              <a:t>СПО</a:t>
            </a: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2807804" y="692696"/>
            <a:ext cx="1044116" cy="37528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solidFill>
                  <a:srgbClr val="800000"/>
                </a:solidFill>
              </a:rPr>
              <a:t>ВУЗ</a:t>
            </a: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5004048" y="692696"/>
            <a:ext cx="4032447" cy="37528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solidFill>
                  <a:srgbClr val="800000"/>
                </a:solidFill>
              </a:rPr>
              <a:t>Аспирантура и докторантура</a:t>
            </a:r>
            <a:endParaRPr lang="ru-RU" dirty="0">
              <a:solidFill>
                <a:srgbClr val="80000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 flipV="1">
            <a:off x="0" y="2132856"/>
            <a:ext cx="9144000" cy="256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3995936" y="692696"/>
            <a:ext cx="864094" cy="37956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solidFill>
                  <a:srgbClr val="800000"/>
                </a:solidFill>
              </a:rPr>
              <a:t>Д</a:t>
            </a:r>
            <a:r>
              <a:rPr lang="ru-RU" dirty="0" smtClean="0">
                <a:solidFill>
                  <a:srgbClr val="800000"/>
                </a:solidFill>
              </a:rPr>
              <a:t>ПО</a:t>
            </a:r>
            <a:endParaRPr lang="ru-RU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72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2"/>
          <p:cNvSpPr>
            <a:spLocks noChangeArrowheads="1"/>
          </p:cNvSpPr>
          <p:nvPr/>
        </p:nvSpPr>
        <p:spPr bwMode="auto">
          <a:xfrm>
            <a:off x="539552" y="44625"/>
            <a:ext cx="8424936" cy="720080"/>
          </a:xfrm>
          <a:prstGeom prst="rect">
            <a:avLst/>
          </a:prstGeom>
          <a:solidFill>
            <a:srgbClr val="FFCC99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2000" dirty="0" smtClean="0">
                <a:solidFill>
                  <a:srgbClr val="990000"/>
                </a:solidFill>
              </a:rPr>
              <a:t> РАЗРАБОТКА ОБРАЗОВАТЕЛЬНЫХ СТАНДАРТОВ НОВОГО ПОКОЛЕНИЯ</a:t>
            </a:r>
            <a:endParaRPr lang="ru-RU" sz="2000" dirty="0">
              <a:solidFill>
                <a:srgbClr val="990000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2454" y="116632"/>
            <a:ext cx="323082" cy="504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dirty="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6124" y="908720"/>
            <a:ext cx="2213628" cy="2790464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Протокол встречи</a:t>
            </a:r>
          </a:p>
          <a:p>
            <a:pPr algn="ctr"/>
            <a:r>
              <a:rPr lang="ru-RU" sz="16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Президента </a:t>
            </a:r>
          </a:p>
          <a:p>
            <a:pPr algn="ctr"/>
            <a:r>
              <a:rPr lang="ru-RU" sz="16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ОАО «РЖД» с ректорами вузов </a:t>
            </a:r>
            <a:r>
              <a:rPr lang="ru-RU" sz="1600" dirty="0" err="1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ж.д</a:t>
            </a:r>
            <a:r>
              <a:rPr lang="ru-RU" sz="16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транспорта (6.12.2013)</a:t>
            </a:r>
            <a:endParaRPr lang="ru-RU" sz="1600" dirty="0">
              <a:solidFill>
                <a:srgbClr val="8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2411760" y="1864248"/>
            <a:ext cx="360040" cy="1276720"/>
          </a:xfrm>
          <a:prstGeom prst="rightArrow">
            <a:avLst>
              <a:gd name="adj1" fmla="val 50000"/>
              <a:gd name="adj2" fmla="val 53451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843808" y="908721"/>
            <a:ext cx="576064" cy="2790464"/>
          </a:xfrm>
          <a:prstGeom prst="rect">
            <a:avLst/>
          </a:prstGeom>
          <a:solidFill>
            <a:srgbClr val="E3F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</a:t>
            </a:r>
          </a:p>
          <a:p>
            <a:pPr algn="ctr"/>
            <a:r>
              <a:rPr lang="ru-RU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</a:t>
            </a:r>
          </a:p>
          <a:p>
            <a:pPr algn="ctr"/>
            <a:r>
              <a:rPr lang="ru-RU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</a:t>
            </a:r>
          </a:p>
          <a:p>
            <a:pPr algn="ctr"/>
            <a:endParaRPr lang="ru-RU" dirty="0" smtClean="0">
              <a:solidFill>
                <a:srgbClr val="8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Ж.</a:t>
            </a:r>
          </a:p>
          <a:p>
            <a:pPr algn="ctr"/>
            <a:r>
              <a:rPr lang="ru-RU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23928" y="908720"/>
            <a:ext cx="5112568" cy="15121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Экспертная оценка и доработка </a:t>
            </a:r>
            <a:endParaRPr lang="ru-RU" sz="1600" dirty="0" smtClean="0">
              <a:solidFill>
                <a:srgbClr val="8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 </a:t>
            </a:r>
            <a:r>
              <a:rPr lang="ru-RU" sz="1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образовательных модулей профессиональных компетенций </a:t>
            </a:r>
            <a:r>
              <a:rPr lang="ru-RU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/>
            <a:r>
              <a:rPr lang="ru-RU" sz="16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(на основе корпоративных</a:t>
            </a:r>
          </a:p>
          <a:p>
            <a:pPr algn="ctr"/>
            <a:r>
              <a:rPr lang="ru-RU" sz="16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</a:t>
            </a:r>
            <a:r>
              <a:rPr lang="ru-RU" sz="16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валификационных требований)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880" y="980728"/>
            <a:ext cx="390178" cy="1450974"/>
          </a:xfrm>
          <a:prstGeom prst="rect">
            <a:avLst/>
          </a:prstGeom>
        </p:spPr>
      </p:pic>
      <p:sp>
        <p:nvSpPr>
          <p:cNvPr id="7" name="Стрелка вниз 6"/>
          <p:cNvSpPr/>
          <p:nvPr/>
        </p:nvSpPr>
        <p:spPr>
          <a:xfrm>
            <a:off x="5868144" y="2492896"/>
            <a:ext cx="1440160" cy="288032"/>
          </a:xfrm>
          <a:prstGeom prst="downArrow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995936" y="2852936"/>
            <a:ext cx="5040560" cy="8462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 проектов</a:t>
            </a:r>
            <a:r>
              <a:rPr lang="ru-RU" sz="16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ФГОС ВО </a:t>
            </a:r>
            <a:r>
              <a:rPr lang="ru-RU" sz="1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 ключевым бизнес-блокам ОАО«РЖД</a:t>
            </a:r>
            <a:r>
              <a:rPr lang="ru-RU" sz="16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» (расширение </a:t>
            </a:r>
            <a:r>
              <a:rPr lang="ru-RU" sz="1600" dirty="0" err="1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специалитета</a:t>
            </a:r>
            <a:r>
              <a:rPr lang="ru-RU" sz="16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  <p:sp>
        <p:nvSpPr>
          <p:cNvPr id="10" name="Овал 9"/>
          <p:cNvSpPr/>
          <p:nvPr/>
        </p:nvSpPr>
        <p:spPr>
          <a:xfrm flipH="1">
            <a:off x="179507" y="3789040"/>
            <a:ext cx="1728193" cy="1368152"/>
          </a:xfrm>
          <a:prstGeom prst="ellipse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ОАО «РЖД»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3922242"/>
            <a:ext cx="390178" cy="1234950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2441898" y="4059224"/>
            <a:ext cx="2850181" cy="97179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Разработка профессиональных </a:t>
            </a:r>
          </a:p>
          <a:p>
            <a:pPr algn="ctr"/>
            <a:r>
              <a:rPr lang="ru-RU" sz="16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стандартов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826274" y="4437113"/>
            <a:ext cx="3210222" cy="593910"/>
          </a:xfrm>
          <a:prstGeom prst="rect">
            <a:avLst/>
          </a:prstGeom>
          <a:solidFill>
            <a:srgbClr val="E3F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Утверждение в</a:t>
            </a:r>
          </a:p>
          <a:p>
            <a:pPr algn="ctr"/>
            <a:r>
              <a:rPr lang="ru-RU" sz="16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Минтруда России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8" y="3933056"/>
            <a:ext cx="390178" cy="1234950"/>
          </a:xfrm>
          <a:prstGeom prst="rect">
            <a:avLst/>
          </a:prstGeom>
        </p:spPr>
      </p:pic>
      <p:sp>
        <p:nvSpPr>
          <p:cNvPr id="19" name="Выноска со стрелкой вверх 18"/>
          <p:cNvSpPr/>
          <p:nvPr/>
        </p:nvSpPr>
        <p:spPr>
          <a:xfrm>
            <a:off x="5826274" y="3789040"/>
            <a:ext cx="3210222" cy="665920"/>
          </a:xfrm>
          <a:prstGeom prst="upArrowCallou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800000"/>
                </a:solidFill>
              </a:rPr>
              <a:t>Доработка проектов</a:t>
            </a: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3161978" y="5157192"/>
            <a:ext cx="1440160" cy="288032"/>
          </a:xfrm>
          <a:prstGeom prst="downArrow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26124" y="5589239"/>
            <a:ext cx="8910372" cy="1213323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ts val="286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Прогноз потребностей холдинга в конкретных специалистах</a:t>
            </a:r>
          </a:p>
          <a:p>
            <a:pPr marL="285750" indent="-285750">
              <a:lnSpc>
                <a:spcPts val="286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Модернизация учебно-лабораторной базы вузов</a:t>
            </a:r>
          </a:p>
          <a:p>
            <a:pPr marL="285750" indent="-285750">
              <a:lnSpc>
                <a:spcPts val="286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Обеспечение требуемой квалификации ППС</a:t>
            </a:r>
            <a:endParaRPr lang="ru-RU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46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"/>
          <p:cNvSpPr>
            <a:spLocks noChangeArrowheads="1"/>
          </p:cNvSpPr>
          <p:nvPr/>
        </p:nvSpPr>
        <p:spPr bwMode="auto">
          <a:xfrm>
            <a:off x="149087" y="29818"/>
            <a:ext cx="425713" cy="34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4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7171" name="Rectangle 12"/>
          <p:cNvSpPr>
            <a:spLocks noChangeArrowheads="1"/>
          </p:cNvSpPr>
          <p:nvPr/>
        </p:nvSpPr>
        <p:spPr bwMode="auto">
          <a:xfrm>
            <a:off x="756791" y="44625"/>
            <a:ext cx="7919665" cy="36004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2000" dirty="0">
                <a:solidFill>
                  <a:srgbClr val="990000"/>
                </a:solidFill>
              </a:rPr>
              <a:t>ПРОФОРИЕНТАЦИЯ И ДОВУЗОВСКАЯ ПОДГОТОВКА</a:t>
            </a:r>
          </a:p>
        </p:txBody>
      </p:sp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35496" y="548680"/>
            <a:ext cx="4844616" cy="967748"/>
          </a:xfrm>
          <a:prstGeom prst="rect">
            <a:avLst/>
          </a:prstGeom>
          <a:solidFill>
            <a:srgbClr val="E4F7A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ts val="2620"/>
              </a:lnSpc>
            </a:pPr>
            <a:r>
              <a:rPr lang="ru-RU" sz="1600" dirty="0">
                <a:solidFill>
                  <a:srgbClr val="FF0000"/>
                </a:solidFill>
              </a:rPr>
              <a:t>Профильные классы</a:t>
            </a:r>
            <a:r>
              <a:rPr lang="ru-RU" sz="1600" dirty="0"/>
              <a:t> </a:t>
            </a:r>
            <a:r>
              <a:rPr lang="ru-RU" sz="1600" dirty="0" smtClean="0">
                <a:solidFill>
                  <a:srgbClr val="800000"/>
                </a:solidFill>
              </a:rPr>
              <a:t>вузов </a:t>
            </a:r>
            <a:r>
              <a:rPr lang="ru-RU" sz="1600" dirty="0">
                <a:solidFill>
                  <a:srgbClr val="800000"/>
                </a:solidFill>
              </a:rPr>
              <a:t>в </a:t>
            </a:r>
          </a:p>
          <a:p>
            <a:pPr algn="ctr">
              <a:lnSpc>
                <a:spcPts val="2620"/>
              </a:lnSpc>
            </a:pPr>
            <a:r>
              <a:rPr lang="ru-RU" sz="1600" dirty="0">
                <a:solidFill>
                  <a:srgbClr val="800000"/>
                </a:solidFill>
              </a:rPr>
              <a:t>общеобразовательных </a:t>
            </a:r>
            <a:r>
              <a:rPr lang="ru-RU" sz="1600" dirty="0" smtClean="0">
                <a:solidFill>
                  <a:srgbClr val="800000"/>
                </a:solidFill>
              </a:rPr>
              <a:t>школах</a:t>
            </a:r>
          </a:p>
          <a:p>
            <a:pPr algn="ctr">
              <a:lnSpc>
                <a:spcPts val="2620"/>
              </a:lnSpc>
            </a:pPr>
            <a:r>
              <a:rPr lang="ru-RU" sz="1600" dirty="0" smtClean="0">
                <a:solidFill>
                  <a:srgbClr val="800000"/>
                </a:solidFill>
              </a:rPr>
              <a:t>ОАО«РЖД»</a:t>
            </a:r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35496" y="1553750"/>
            <a:ext cx="4825144" cy="579106"/>
          </a:xfrm>
          <a:prstGeom prst="rect">
            <a:avLst/>
          </a:prstGeom>
          <a:solidFill>
            <a:srgbClr val="E3F0A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ts val="2420"/>
              </a:lnSpc>
            </a:pPr>
            <a:r>
              <a:rPr lang="ru-RU" sz="1600" dirty="0" smtClean="0">
                <a:solidFill>
                  <a:srgbClr val="800000"/>
                </a:solidFill>
              </a:rPr>
              <a:t>Проект «</a:t>
            </a:r>
            <a:r>
              <a:rPr lang="ru-RU" sz="1600" dirty="0">
                <a:solidFill>
                  <a:srgbClr val="800000"/>
                </a:solidFill>
              </a:rPr>
              <a:t>Открытые двери </a:t>
            </a:r>
          </a:p>
          <a:p>
            <a:pPr algn="ctr">
              <a:lnSpc>
                <a:spcPts val="2420"/>
              </a:lnSpc>
            </a:pPr>
            <a:r>
              <a:rPr lang="ru-RU" sz="1600" dirty="0">
                <a:solidFill>
                  <a:srgbClr val="800000"/>
                </a:solidFill>
              </a:rPr>
              <a:t>Компании</a:t>
            </a:r>
            <a:r>
              <a:rPr lang="ru-RU" sz="1600" dirty="0" smtClean="0">
                <a:solidFill>
                  <a:srgbClr val="800000"/>
                </a:solidFill>
              </a:rPr>
              <a:t>»</a:t>
            </a:r>
            <a:r>
              <a:rPr lang="ru-RU" sz="1600" dirty="0">
                <a:solidFill>
                  <a:srgbClr val="800000"/>
                </a:solidFill>
              </a:rPr>
              <a:t> </a:t>
            </a:r>
            <a:r>
              <a:rPr lang="ru-RU" sz="1600" dirty="0">
                <a:solidFill>
                  <a:srgbClr val="FF0000"/>
                </a:solidFill>
              </a:rPr>
              <a:t>на базе вузов </a:t>
            </a:r>
            <a:endParaRPr lang="ru-RU" sz="1600" dirty="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959626" y="3068962"/>
            <a:ext cx="4136504" cy="374441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600" dirty="0" smtClean="0">
              <a:solidFill>
                <a:srgbClr val="800000"/>
              </a:solidFill>
            </a:endParaRPr>
          </a:p>
          <a:p>
            <a:pPr algn="ctr"/>
            <a:r>
              <a:rPr lang="ru-RU" sz="1600" dirty="0" smtClean="0">
                <a:solidFill>
                  <a:srgbClr val="800000"/>
                </a:solidFill>
              </a:rPr>
              <a:t>Поддержка ОАО «РЖД»</a:t>
            </a:r>
          </a:p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Олимпиады «Паруса Надежды» </a:t>
            </a:r>
            <a:r>
              <a:rPr lang="ru-RU" sz="1600" dirty="0" smtClean="0">
                <a:solidFill>
                  <a:srgbClr val="800000"/>
                </a:solidFill>
              </a:rPr>
              <a:t>- </a:t>
            </a:r>
          </a:p>
          <a:p>
            <a:pPr algn="ctr"/>
            <a:r>
              <a:rPr lang="ru-RU" sz="1600" dirty="0" smtClean="0">
                <a:solidFill>
                  <a:srgbClr val="800000"/>
                </a:solidFill>
              </a:rPr>
              <a:t>  начального этапа формирования </a:t>
            </a:r>
          </a:p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инженерной и научной </a:t>
            </a:r>
          </a:p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элиты </a:t>
            </a:r>
            <a:r>
              <a:rPr lang="ru-RU" sz="1600" dirty="0" smtClean="0">
                <a:solidFill>
                  <a:srgbClr val="800000"/>
                </a:solidFill>
              </a:rPr>
              <a:t>холдинга. </a:t>
            </a:r>
          </a:p>
          <a:p>
            <a:pPr algn="ctr"/>
            <a:r>
              <a:rPr lang="ru-RU" sz="1600" dirty="0" smtClean="0">
                <a:solidFill>
                  <a:srgbClr val="800000"/>
                </a:solidFill>
              </a:rPr>
              <a:t>В 2014 г. в олимпиаде </a:t>
            </a:r>
          </a:p>
          <a:p>
            <a:pPr algn="ctr"/>
            <a:r>
              <a:rPr lang="ru-RU" sz="1600" dirty="0" smtClean="0">
                <a:solidFill>
                  <a:srgbClr val="800000"/>
                </a:solidFill>
              </a:rPr>
              <a:t>по физике </a:t>
            </a:r>
            <a:r>
              <a:rPr lang="ru-RU" sz="1600" dirty="0">
                <a:solidFill>
                  <a:srgbClr val="800000"/>
                </a:solidFill>
              </a:rPr>
              <a:t>и</a:t>
            </a:r>
            <a:r>
              <a:rPr lang="ru-RU" sz="1600" dirty="0" smtClean="0">
                <a:solidFill>
                  <a:srgbClr val="800000"/>
                </a:solidFill>
              </a:rPr>
              <a:t> математике </a:t>
            </a:r>
          </a:p>
          <a:p>
            <a:pPr algn="ctr"/>
            <a:r>
              <a:rPr lang="ru-RU" sz="1600" dirty="0" smtClean="0">
                <a:solidFill>
                  <a:srgbClr val="800000"/>
                </a:solidFill>
              </a:rPr>
              <a:t>участвовало </a:t>
            </a:r>
            <a:r>
              <a:rPr lang="ru-RU" sz="1600" dirty="0">
                <a:solidFill>
                  <a:srgbClr val="800000"/>
                </a:solidFill>
              </a:rPr>
              <a:t>б</a:t>
            </a:r>
            <a:r>
              <a:rPr lang="ru-RU" sz="1600" dirty="0" smtClean="0">
                <a:solidFill>
                  <a:srgbClr val="800000"/>
                </a:solidFill>
              </a:rPr>
              <a:t>олее </a:t>
            </a:r>
            <a:r>
              <a:rPr lang="ru-RU" sz="1600" dirty="0" smtClean="0">
                <a:solidFill>
                  <a:srgbClr val="FF0000"/>
                </a:solidFill>
              </a:rPr>
              <a:t>400 чел. </a:t>
            </a:r>
          </a:p>
          <a:p>
            <a:pPr algn="ctr"/>
            <a:r>
              <a:rPr lang="ru-RU" sz="1600" dirty="0">
                <a:solidFill>
                  <a:srgbClr val="800000"/>
                </a:solidFill>
              </a:rPr>
              <a:t>и</a:t>
            </a:r>
            <a:r>
              <a:rPr lang="ru-RU" sz="1600" dirty="0" smtClean="0">
                <a:solidFill>
                  <a:srgbClr val="800000"/>
                </a:solidFill>
              </a:rPr>
              <a:t>з образовательных </a:t>
            </a:r>
          </a:p>
          <a:p>
            <a:pPr algn="ctr"/>
            <a:r>
              <a:rPr lang="ru-RU" sz="1600" dirty="0">
                <a:solidFill>
                  <a:srgbClr val="800000"/>
                </a:solidFill>
              </a:rPr>
              <a:t>у</a:t>
            </a:r>
            <a:r>
              <a:rPr lang="ru-RU" sz="1600" dirty="0" smtClean="0">
                <a:solidFill>
                  <a:srgbClr val="800000"/>
                </a:solidFill>
              </a:rPr>
              <a:t>чреждений </a:t>
            </a:r>
            <a:r>
              <a:rPr lang="ru-RU" sz="1600" dirty="0" smtClean="0">
                <a:solidFill>
                  <a:srgbClr val="800000"/>
                </a:solidFill>
              </a:rPr>
              <a:t>ОАО «РЖД</a:t>
            </a:r>
            <a:r>
              <a:rPr lang="ru-RU" sz="1600" dirty="0" smtClean="0">
                <a:solidFill>
                  <a:srgbClr val="800000"/>
                </a:solidFill>
              </a:rPr>
              <a:t>»: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rgbClr val="FF0000"/>
                </a:solidFill>
              </a:rPr>
              <a:t>23 % </a:t>
            </a:r>
            <a:r>
              <a:rPr lang="ru-RU" sz="1600" dirty="0" smtClean="0">
                <a:solidFill>
                  <a:srgbClr val="800000"/>
                </a:solidFill>
              </a:rPr>
              <a:t>от общего количества </a:t>
            </a:r>
          </a:p>
          <a:p>
            <a:r>
              <a:rPr lang="ru-RU" sz="1600" dirty="0">
                <a:solidFill>
                  <a:srgbClr val="800000"/>
                </a:solidFill>
              </a:rPr>
              <a:t>у</a:t>
            </a:r>
            <a:r>
              <a:rPr lang="ru-RU" sz="1600" dirty="0" smtClean="0">
                <a:solidFill>
                  <a:srgbClr val="800000"/>
                </a:solidFill>
              </a:rPr>
              <a:t>чащихся </a:t>
            </a:r>
            <a:r>
              <a:rPr lang="ru-RU" sz="1600" dirty="0">
                <a:solidFill>
                  <a:srgbClr val="800000"/>
                </a:solidFill>
              </a:rPr>
              <a:t>в</a:t>
            </a:r>
            <a:r>
              <a:rPr lang="ru-RU" sz="1600" dirty="0" smtClean="0">
                <a:solidFill>
                  <a:srgbClr val="800000"/>
                </a:solidFill>
              </a:rPr>
              <a:t>ыпускных классов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rgbClr val="FF0000"/>
                </a:solidFill>
              </a:rPr>
              <a:t> 7 % </a:t>
            </a:r>
            <a:r>
              <a:rPr lang="ru-RU" sz="1600" dirty="0" smtClean="0">
                <a:solidFill>
                  <a:srgbClr val="800000"/>
                </a:solidFill>
              </a:rPr>
              <a:t>от общего числа </a:t>
            </a:r>
          </a:p>
          <a:p>
            <a:r>
              <a:rPr lang="ru-RU" sz="1600" dirty="0">
                <a:solidFill>
                  <a:srgbClr val="800000"/>
                </a:solidFill>
              </a:rPr>
              <a:t>у</a:t>
            </a:r>
            <a:r>
              <a:rPr lang="ru-RU" sz="1600" dirty="0" smtClean="0">
                <a:solidFill>
                  <a:srgbClr val="800000"/>
                </a:solidFill>
              </a:rPr>
              <a:t>частников олимпиады</a:t>
            </a:r>
          </a:p>
          <a:p>
            <a:endParaRPr lang="ru-RU" sz="1600" dirty="0" smtClean="0">
              <a:solidFill>
                <a:srgbClr val="800000"/>
              </a:solidFill>
            </a:endParaRPr>
          </a:p>
          <a:p>
            <a:endParaRPr lang="ru-RU" sz="1600" dirty="0">
              <a:solidFill>
                <a:srgbClr val="800000"/>
              </a:solidFill>
            </a:endParaRPr>
          </a:p>
        </p:txBody>
      </p:sp>
      <p:sp>
        <p:nvSpPr>
          <p:cNvPr id="7176" name="Rectangle 7"/>
          <p:cNvSpPr>
            <a:spLocks noChangeArrowheads="1"/>
          </p:cNvSpPr>
          <p:nvPr/>
        </p:nvSpPr>
        <p:spPr bwMode="auto">
          <a:xfrm>
            <a:off x="4959626" y="548680"/>
            <a:ext cx="4136504" cy="1296144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600" dirty="0" smtClean="0">
              <a:solidFill>
                <a:srgbClr val="FF0000"/>
              </a:solidFill>
            </a:endParaRPr>
          </a:p>
          <a:p>
            <a:pPr algn="ctr"/>
            <a:endParaRPr lang="ru-RU" sz="1600" dirty="0">
              <a:solidFill>
                <a:srgbClr val="FF0000"/>
              </a:solidFill>
            </a:endParaRPr>
          </a:p>
          <a:p>
            <a:pPr algn="ctr">
              <a:lnSpc>
                <a:spcPts val="2000"/>
              </a:lnSpc>
            </a:pPr>
            <a:r>
              <a:rPr lang="ru-RU" sz="1600" dirty="0" smtClean="0">
                <a:solidFill>
                  <a:srgbClr val="FF0000"/>
                </a:solidFill>
              </a:rPr>
              <a:t>Персональное </a:t>
            </a:r>
          </a:p>
          <a:p>
            <a:pPr algn="ctr">
              <a:lnSpc>
                <a:spcPts val="2000"/>
              </a:lnSpc>
            </a:pPr>
            <a:r>
              <a:rPr lang="ru-RU" sz="1600" dirty="0">
                <a:solidFill>
                  <a:srgbClr val="FF0000"/>
                </a:solidFill>
              </a:rPr>
              <a:t>ф</a:t>
            </a:r>
            <a:r>
              <a:rPr lang="ru-RU" sz="1600" dirty="0" smtClean="0">
                <a:solidFill>
                  <a:srgbClr val="FF0000"/>
                </a:solidFill>
              </a:rPr>
              <a:t>инансирование </a:t>
            </a:r>
            <a:r>
              <a:rPr lang="ru-RU" sz="1600" dirty="0" smtClean="0">
                <a:solidFill>
                  <a:srgbClr val="800000"/>
                </a:solidFill>
              </a:rPr>
              <a:t>со стороны</a:t>
            </a:r>
          </a:p>
          <a:p>
            <a:pPr algn="ctr">
              <a:lnSpc>
                <a:spcPts val="2000"/>
              </a:lnSpc>
            </a:pPr>
            <a:r>
              <a:rPr lang="ru-RU" sz="1600" dirty="0" smtClean="0">
                <a:solidFill>
                  <a:srgbClr val="800000"/>
                </a:solidFill>
              </a:rPr>
              <a:t> </a:t>
            </a:r>
            <a:r>
              <a:rPr lang="ru-RU" sz="1600" dirty="0" smtClean="0">
                <a:solidFill>
                  <a:srgbClr val="800000"/>
                </a:solidFill>
              </a:rPr>
              <a:t>ОАО «РЖД</a:t>
            </a:r>
            <a:r>
              <a:rPr lang="ru-RU" sz="1600" dirty="0">
                <a:solidFill>
                  <a:srgbClr val="800000"/>
                </a:solidFill>
              </a:rPr>
              <a:t>» </a:t>
            </a:r>
            <a:r>
              <a:rPr lang="ru-RU" sz="1600" dirty="0" err="1" smtClean="0">
                <a:solidFill>
                  <a:srgbClr val="800000"/>
                </a:solidFill>
              </a:rPr>
              <a:t>довузовской</a:t>
            </a:r>
            <a:r>
              <a:rPr lang="ru-RU" sz="1600" dirty="0" smtClean="0">
                <a:solidFill>
                  <a:srgbClr val="800000"/>
                </a:solidFill>
              </a:rPr>
              <a:t> </a:t>
            </a:r>
          </a:p>
          <a:p>
            <a:pPr algn="ctr">
              <a:lnSpc>
                <a:spcPts val="2000"/>
              </a:lnSpc>
            </a:pPr>
            <a:r>
              <a:rPr lang="ru-RU" sz="1600" dirty="0" smtClean="0">
                <a:solidFill>
                  <a:srgbClr val="800000"/>
                </a:solidFill>
              </a:rPr>
              <a:t>подготовки </a:t>
            </a:r>
            <a:r>
              <a:rPr lang="ru-RU" sz="1600" dirty="0">
                <a:solidFill>
                  <a:srgbClr val="FF0000"/>
                </a:solidFill>
              </a:rPr>
              <a:t>п</a:t>
            </a:r>
            <a:r>
              <a:rPr lang="ru-RU" sz="1600" dirty="0" smtClean="0">
                <a:solidFill>
                  <a:srgbClr val="FF0000"/>
                </a:solidFill>
              </a:rPr>
              <a:t>оступающих в </a:t>
            </a:r>
          </a:p>
          <a:p>
            <a:pPr algn="ctr">
              <a:lnSpc>
                <a:spcPts val="2000"/>
              </a:lnSpc>
            </a:pPr>
            <a:r>
              <a:rPr lang="ru-RU" sz="1600" dirty="0" smtClean="0">
                <a:solidFill>
                  <a:srgbClr val="FF0000"/>
                </a:solidFill>
              </a:rPr>
              <a:t>железнодорожные вузы</a:t>
            </a:r>
          </a:p>
          <a:p>
            <a:pPr algn="ctr"/>
            <a:endParaRPr lang="ru-RU" dirty="0">
              <a:solidFill>
                <a:srgbClr val="800000"/>
              </a:solidFill>
            </a:endParaRPr>
          </a:p>
          <a:p>
            <a:pPr algn="ctr"/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5496" y="2204864"/>
            <a:ext cx="4824536" cy="3888432"/>
          </a:xfrm>
          <a:prstGeom prst="rect">
            <a:avLst/>
          </a:prstGeom>
          <a:solidFill>
            <a:srgbClr val="E3F0A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ts val="2620"/>
              </a:lnSpc>
            </a:pPr>
            <a:r>
              <a:rPr lang="ru-RU" sz="1600" dirty="0" smtClean="0">
                <a:solidFill>
                  <a:srgbClr val="FF0000"/>
                </a:solidFill>
              </a:rPr>
              <a:t>Ранняя ориентация </a:t>
            </a:r>
            <a:r>
              <a:rPr lang="ru-RU" sz="1600" dirty="0" smtClean="0">
                <a:solidFill>
                  <a:srgbClr val="A50021"/>
                </a:solidFill>
              </a:rPr>
              <a:t>(с </a:t>
            </a:r>
            <a:r>
              <a:rPr lang="ru-RU" sz="1600" dirty="0" smtClean="0">
                <a:solidFill>
                  <a:srgbClr val="FF0000"/>
                </a:solidFill>
              </a:rPr>
              <a:t>7-8 </a:t>
            </a:r>
            <a:r>
              <a:rPr lang="ru-RU" sz="1600" dirty="0" smtClean="0">
                <a:solidFill>
                  <a:srgbClr val="A50021"/>
                </a:solidFill>
              </a:rPr>
              <a:t>классов)</a:t>
            </a:r>
          </a:p>
          <a:p>
            <a:pPr algn="ctr">
              <a:lnSpc>
                <a:spcPts val="2620"/>
              </a:lnSpc>
            </a:pPr>
            <a:r>
              <a:rPr lang="ru-RU" sz="1600" dirty="0">
                <a:solidFill>
                  <a:srgbClr val="A50021"/>
                </a:solidFill>
              </a:rPr>
              <a:t>ш</a:t>
            </a:r>
            <a:r>
              <a:rPr lang="ru-RU" sz="1600" dirty="0" smtClean="0">
                <a:solidFill>
                  <a:srgbClr val="A50021"/>
                </a:solidFill>
              </a:rPr>
              <a:t>кольников на отраслевые вузы : </a:t>
            </a:r>
          </a:p>
          <a:p>
            <a:pPr marL="285750" indent="-285750">
              <a:lnSpc>
                <a:spcPts val="2620"/>
              </a:lnSpc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rgbClr val="A50021"/>
                </a:solidFill>
              </a:rPr>
              <a:t>Центры технического творчества</a:t>
            </a:r>
          </a:p>
          <a:p>
            <a:pPr marL="285750" indent="-285750">
              <a:lnSpc>
                <a:spcPts val="2620"/>
              </a:lnSpc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rgbClr val="A50021"/>
                </a:solidFill>
              </a:rPr>
              <a:t>Кружки «Юный железнодорожник»</a:t>
            </a:r>
          </a:p>
          <a:p>
            <a:pPr marL="285750" indent="-285750">
              <a:lnSpc>
                <a:spcPts val="2620"/>
              </a:lnSpc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rgbClr val="A50021"/>
                </a:solidFill>
              </a:rPr>
              <a:t>Детские железные дороги</a:t>
            </a:r>
            <a:endParaRPr lang="ru-RU" sz="1600" dirty="0">
              <a:solidFill>
                <a:srgbClr val="A50021"/>
              </a:solidFill>
            </a:endParaRPr>
          </a:p>
          <a:p>
            <a:pPr marL="285750" indent="-285750">
              <a:lnSpc>
                <a:spcPts val="2620"/>
              </a:lnSpc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rgbClr val="A50021"/>
                </a:solidFill>
              </a:rPr>
              <a:t>Семинары школьников по</a:t>
            </a:r>
          </a:p>
          <a:p>
            <a:pPr>
              <a:lnSpc>
                <a:spcPts val="2620"/>
              </a:lnSpc>
            </a:pPr>
            <a:r>
              <a:rPr lang="ru-RU" sz="1600" dirty="0">
                <a:solidFill>
                  <a:srgbClr val="A50021"/>
                </a:solidFill>
              </a:rPr>
              <a:t> </a:t>
            </a:r>
            <a:r>
              <a:rPr lang="ru-RU" sz="1600" dirty="0" smtClean="0">
                <a:solidFill>
                  <a:srgbClr val="A50021"/>
                </a:solidFill>
              </a:rPr>
              <a:t>   фундаментальным дисциплинам</a:t>
            </a:r>
          </a:p>
          <a:p>
            <a:pPr marL="285750" indent="-285750">
              <a:lnSpc>
                <a:spcPts val="2620"/>
              </a:lnSpc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rgbClr val="A50021"/>
                </a:solidFill>
              </a:rPr>
              <a:t>Университетские субботы</a:t>
            </a:r>
          </a:p>
          <a:p>
            <a:pPr marL="285750" indent="-285750">
              <a:lnSpc>
                <a:spcPts val="2620"/>
              </a:lnSpc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rgbClr val="A50021"/>
                </a:solidFill>
              </a:rPr>
              <a:t>Участие вузов в выставках: </a:t>
            </a:r>
          </a:p>
          <a:p>
            <a:pPr>
              <a:lnSpc>
                <a:spcPts val="2620"/>
              </a:lnSpc>
            </a:pPr>
            <a:r>
              <a:rPr lang="ru-RU" sz="1600" dirty="0" smtClean="0">
                <a:solidFill>
                  <a:srgbClr val="A50021"/>
                </a:solidFill>
              </a:rPr>
              <a:t>   «Образование и карьера»,</a:t>
            </a:r>
          </a:p>
          <a:p>
            <a:pPr>
              <a:lnSpc>
                <a:spcPts val="2620"/>
              </a:lnSpc>
            </a:pPr>
            <a:r>
              <a:rPr lang="ru-RU" sz="1600" dirty="0" smtClean="0">
                <a:solidFill>
                  <a:srgbClr val="A50021"/>
                </a:solidFill>
              </a:rPr>
              <a:t>   «Школа – вуз – работодатель» и др.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4959626" y="1916833"/>
            <a:ext cx="4136504" cy="108012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ts val="2420"/>
              </a:lnSpc>
            </a:pPr>
            <a:endParaRPr lang="ru-RU" sz="1600" dirty="0" smtClean="0">
              <a:solidFill>
                <a:srgbClr val="800000"/>
              </a:solidFill>
            </a:endParaRPr>
          </a:p>
          <a:p>
            <a:pPr algn="ctr">
              <a:lnSpc>
                <a:spcPts val="2420"/>
              </a:lnSpc>
            </a:pPr>
            <a:endParaRPr lang="ru-RU" sz="1600" dirty="0" smtClean="0">
              <a:solidFill>
                <a:srgbClr val="800000"/>
              </a:solidFill>
            </a:endParaRPr>
          </a:p>
          <a:p>
            <a:pPr algn="ctr">
              <a:lnSpc>
                <a:spcPts val="2000"/>
              </a:lnSpc>
            </a:pPr>
            <a:r>
              <a:rPr lang="ru-RU" sz="1600" dirty="0" err="1" smtClean="0">
                <a:solidFill>
                  <a:srgbClr val="800000"/>
                </a:solidFill>
              </a:rPr>
              <a:t>Довузовская</a:t>
            </a:r>
            <a:r>
              <a:rPr lang="ru-RU" sz="1600" dirty="0" smtClean="0">
                <a:solidFill>
                  <a:srgbClr val="800000"/>
                </a:solidFill>
              </a:rPr>
              <a:t> подготовка, </a:t>
            </a:r>
          </a:p>
          <a:p>
            <a:pPr algn="ctr">
              <a:lnSpc>
                <a:spcPts val="2000"/>
              </a:lnSpc>
            </a:pPr>
            <a:r>
              <a:rPr lang="ru-RU" sz="1600" dirty="0" smtClean="0">
                <a:solidFill>
                  <a:srgbClr val="800000"/>
                </a:solidFill>
              </a:rPr>
              <a:t>начиная с </a:t>
            </a:r>
            <a:r>
              <a:rPr lang="ru-RU" sz="1600" dirty="0" smtClean="0">
                <a:solidFill>
                  <a:srgbClr val="FF0000"/>
                </a:solidFill>
              </a:rPr>
              <a:t>9 класса </a:t>
            </a:r>
          </a:p>
          <a:p>
            <a:pPr algn="ctr">
              <a:lnSpc>
                <a:spcPts val="2000"/>
              </a:lnSpc>
            </a:pPr>
            <a:r>
              <a:rPr lang="ru-RU" sz="1600" dirty="0" smtClean="0">
                <a:solidFill>
                  <a:srgbClr val="800000"/>
                </a:solidFill>
              </a:rPr>
              <a:t>(у прошедших </a:t>
            </a:r>
            <a:r>
              <a:rPr lang="ru-RU" sz="1600" dirty="0" err="1" smtClean="0">
                <a:solidFill>
                  <a:srgbClr val="800000"/>
                </a:solidFill>
              </a:rPr>
              <a:t>довузовскую</a:t>
            </a:r>
            <a:endParaRPr lang="ru-RU" sz="1600" dirty="0" smtClean="0">
              <a:solidFill>
                <a:srgbClr val="800000"/>
              </a:solidFill>
            </a:endParaRPr>
          </a:p>
          <a:p>
            <a:pPr algn="ctr">
              <a:lnSpc>
                <a:spcPts val="2000"/>
              </a:lnSpc>
            </a:pPr>
            <a:r>
              <a:rPr lang="ru-RU" sz="1600" dirty="0">
                <a:solidFill>
                  <a:srgbClr val="800000"/>
                </a:solidFill>
              </a:rPr>
              <a:t>п</a:t>
            </a:r>
            <a:r>
              <a:rPr lang="ru-RU" sz="1600" dirty="0" smtClean="0">
                <a:solidFill>
                  <a:srgbClr val="800000"/>
                </a:solidFill>
              </a:rPr>
              <a:t>одготовку ЕГЭ выше на </a:t>
            </a:r>
            <a:r>
              <a:rPr lang="ru-RU" sz="1600" dirty="0" smtClean="0">
                <a:solidFill>
                  <a:srgbClr val="FF0000"/>
                </a:solidFill>
              </a:rPr>
              <a:t>25-30%</a:t>
            </a:r>
            <a:r>
              <a:rPr lang="ru-RU" sz="1600" dirty="0" smtClean="0">
                <a:solidFill>
                  <a:srgbClr val="800000"/>
                </a:solidFill>
              </a:rPr>
              <a:t>) </a:t>
            </a:r>
          </a:p>
          <a:p>
            <a:pPr algn="ctr">
              <a:lnSpc>
                <a:spcPts val="2420"/>
              </a:lnSpc>
            </a:pPr>
            <a:endParaRPr lang="ru-RU" dirty="0" smtClean="0">
              <a:solidFill>
                <a:srgbClr val="800000"/>
              </a:solidFill>
            </a:endParaRPr>
          </a:p>
          <a:p>
            <a:pPr algn="ctr">
              <a:lnSpc>
                <a:spcPts val="2420"/>
              </a:lnSpc>
            </a:pPr>
            <a:endParaRPr lang="ru-RU" dirty="0" smtClean="0">
              <a:solidFill>
                <a:srgbClr val="800000"/>
              </a:solidFill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35496" y="6165304"/>
            <a:ext cx="4825144" cy="648072"/>
          </a:xfrm>
          <a:prstGeom prst="rect">
            <a:avLst/>
          </a:prstGeom>
          <a:solidFill>
            <a:srgbClr val="E4F7A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ts val="2420"/>
              </a:lnSpc>
            </a:pPr>
            <a:r>
              <a:rPr lang="ru-RU" sz="1600" dirty="0" smtClean="0">
                <a:solidFill>
                  <a:srgbClr val="800000"/>
                </a:solidFill>
              </a:rPr>
              <a:t>Поддержка холдингом </a:t>
            </a:r>
          </a:p>
          <a:p>
            <a:pPr algn="ctr">
              <a:lnSpc>
                <a:spcPts val="2420"/>
              </a:lnSpc>
            </a:pPr>
            <a:r>
              <a:rPr lang="ru-RU" sz="1600" dirty="0" smtClean="0">
                <a:solidFill>
                  <a:srgbClr val="FF0000"/>
                </a:solidFill>
              </a:rPr>
              <a:t>выездных</a:t>
            </a:r>
            <a:r>
              <a:rPr lang="ru-RU" sz="1600" dirty="0" smtClean="0">
                <a:solidFill>
                  <a:srgbClr val="800000"/>
                </a:solidFill>
              </a:rPr>
              <a:t> </a:t>
            </a:r>
            <a:r>
              <a:rPr lang="ru-RU" sz="1600" dirty="0" smtClean="0">
                <a:solidFill>
                  <a:srgbClr val="FF0000"/>
                </a:solidFill>
              </a:rPr>
              <a:t>агитбригад</a:t>
            </a:r>
            <a:r>
              <a:rPr lang="ru-RU" sz="1600" dirty="0" smtClean="0">
                <a:solidFill>
                  <a:srgbClr val="800000"/>
                </a:solidFill>
              </a:rPr>
              <a:t> вузов</a:t>
            </a:r>
            <a:endParaRPr lang="ru-RU" sz="16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"/>
          <p:cNvSpPr>
            <a:spLocks noChangeArrowheads="1"/>
          </p:cNvSpPr>
          <p:nvPr/>
        </p:nvSpPr>
        <p:spPr bwMode="auto">
          <a:xfrm>
            <a:off x="179512" y="0"/>
            <a:ext cx="425713" cy="34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7171" name="Rectangle 12"/>
          <p:cNvSpPr>
            <a:spLocks noChangeArrowheads="1"/>
          </p:cNvSpPr>
          <p:nvPr/>
        </p:nvSpPr>
        <p:spPr bwMode="auto">
          <a:xfrm>
            <a:off x="755577" y="44624"/>
            <a:ext cx="7920880" cy="5760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2000" dirty="0" smtClean="0">
                <a:solidFill>
                  <a:srgbClr val="990000"/>
                </a:solidFill>
              </a:rPr>
              <a:t>ВУЗЫ                 «РЖД»ТВ</a:t>
            </a:r>
            <a:endParaRPr lang="ru-RU" sz="2000" dirty="0">
              <a:solidFill>
                <a:srgbClr val="990000"/>
              </a:solidFill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77118" y="764704"/>
            <a:ext cx="8959378" cy="1285354"/>
          </a:xfrm>
          <a:prstGeom prst="rect">
            <a:avLst/>
          </a:prstGeom>
          <a:solidFill>
            <a:srgbClr val="E4F7A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285750" indent="-285750">
              <a:lnSpc>
                <a:spcPts val="2420"/>
              </a:lnSpc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rgbClr val="FF0000"/>
                </a:solidFill>
              </a:rPr>
              <a:t>Популяризация </a:t>
            </a:r>
            <a:r>
              <a:rPr lang="ru-RU" sz="1600" dirty="0">
                <a:solidFill>
                  <a:srgbClr val="800000"/>
                </a:solidFill>
              </a:rPr>
              <a:t>железнодорожных специальностей </a:t>
            </a:r>
            <a:endParaRPr lang="ru-RU" sz="1600" dirty="0" smtClean="0">
              <a:solidFill>
                <a:srgbClr val="800000"/>
              </a:solidFill>
            </a:endParaRPr>
          </a:p>
          <a:p>
            <a:pPr marL="285750" indent="-285750">
              <a:lnSpc>
                <a:spcPts val="2420"/>
              </a:lnSpc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rgbClr val="FF0000"/>
                </a:solidFill>
              </a:rPr>
              <a:t>Повышение </a:t>
            </a:r>
            <a:r>
              <a:rPr lang="ru-RU" sz="1600" dirty="0">
                <a:solidFill>
                  <a:srgbClr val="FF0000"/>
                </a:solidFill>
              </a:rPr>
              <a:t>эффективности </a:t>
            </a:r>
            <a:r>
              <a:rPr lang="ru-RU" sz="1600" dirty="0" err="1" smtClean="0">
                <a:solidFill>
                  <a:srgbClr val="FF0000"/>
                </a:solidFill>
              </a:rPr>
              <a:t>профориентационной</a:t>
            </a:r>
            <a:r>
              <a:rPr lang="ru-RU" sz="1600" dirty="0" smtClean="0">
                <a:solidFill>
                  <a:srgbClr val="FF0000"/>
                </a:solidFill>
              </a:rPr>
              <a:t> работы</a:t>
            </a:r>
            <a:r>
              <a:rPr lang="ru-RU" sz="1600" dirty="0" smtClean="0">
                <a:solidFill>
                  <a:srgbClr val="800000"/>
                </a:solidFill>
              </a:rPr>
              <a:t> с учащимися</a:t>
            </a:r>
          </a:p>
          <a:p>
            <a:pPr>
              <a:lnSpc>
                <a:spcPts val="2420"/>
              </a:lnSpc>
            </a:pPr>
            <a:r>
              <a:rPr lang="ru-RU" sz="1600" dirty="0">
                <a:solidFill>
                  <a:srgbClr val="800000"/>
                </a:solidFill>
              </a:rPr>
              <a:t> </a:t>
            </a:r>
            <a:r>
              <a:rPr lang="ru-RU" sz="1600" dirty="0" smtClean="0">
                <a:solidFill>
                  <a:srgbClr val="800000"/>
                </a:solidFill>
              </a:rPr>
              <a:t>    средних </a:t>
            </a:r>
            <a:r>
              <a:rPr lang="ru-RU" sz="1600" dirty="0">
                <a:solidFill>
                  <a:srgbClr val="800000"/>
                </a:solidFill>
              </a:rPr>
              <a:t>школ и учреждений </a:t>
            </a:r>
            <a:r>
              <a:rPr lang="ru-RU" sz="1600" dirty="0" smtClean="0">
                <a:solidFill>
                  <a:srgbClr val="800000"/>
                </a:solidFill>
              </a:rPr>
              <a:t> СПО</a:t>
            </a:r>
            <a:endParaRPr lang="ru-RU" sz="1600" dirty="0">
              <a:solidFill>
                <a:srgbClr val="800000"/>
              </a:solidFill>
            </a:endParaRPr>
          </a:p>
        </p:txBody>
      </p:sp>
      <p:sp>
        <p:nvSpPr>
          <p:cNvPr id="2" name="Двойная стрелка влево/вправо 1"/>
          <p:cNvSpPr/>
          <p:nvPr/>
        </p:nvSpPr>
        <p:spPr>
          <a:xfrm>
            <a:off x="3851920" y="163729"/>
            <a:ext cx="1216152" cy="368905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07504" y="2575694"/>
            <a:ext cx="8959378" cy="493266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ts val="2420"/>
              </a:lnSpc>
            </a:pPr>
            <a:r>
              <a:rPr lang="ru-RU" sz="1600" dirty="0" smtClean="0">
                <a:solidFill>
                  <a:srgbClr val="800000"/>
                </a:solidFill>
              </a:rPr>
              <a:t>                                         СЕРИЯ ТЕЛЕПЕРЕДАЧ</a:t>
            </a:r>
            <a:endParaRPr lang="ru-RU" sz="1600" dirty="0">
              <a:solidFill>
                <a:srgbClr val="800000"/>
              </a:solidFill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107504" y="3079750"/>
            <a:ext cx="8959378" cy="1357362"/>
          </a:xfrm>
          <a:prstGeom prst="rect">
            <a:avLst/>
          </a:prstGeom>
          <a:solidFill>
            <a:srgbClr val="FF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ts val="2420"/>
              </a:lnSpc>
            </a:pPr>
            <a:r>
              <a:rPr lang="ru-RU" dirty="0">
                <a:solidFill>
                  <a:srgbClr val="800000"/>
                </a:solidFill>
              </a:rPr>
              <a:t>                            </a:t>
            </a:r>
            <a:r>
              <a:rPr lang="ru-RU" dirty="0" smtClean="0">
                <a:solidFill>
                  <a:srgbClr val="FF0000"/>
                </a:solidFill>
              </a:rPr>
              <a:t>Телевикторина </a:t>
            </a:r>
            <a:r>
              <a:rPr lang="ru-RU" dirty="0">
                <a:solidFill>
                  <a:srgbClr val="800000"/>
                </a:solidFill>
              </a:rPr>
              <a:t>для учащихся </a:t>
            </a:r>
            <a:r>
              <a:rPr lang="ru-RU" dirty="0" smtClean="0">
                <a:solidFill>
                  <a:srgbClr val="800000"/>
                </a:solidFill>
              </a:rPr>
              <a:t>школ</a:t>
            </a:r>
          </a:p>
          <a:p>
            <a:pPr algn="ctr">
              <a:lnSpc>
                <a:spcPts val="2420"/>
              </a:lnSpc>
            </a:pPr>
            <a:r>
              <a:rPr lang="ru-RU" dirty="0" smtClean="0">
                <a:solidFill>
                  <a:srgbClr val="800000"/>
                </a:solidFill>
              </a:rPr>
              <a:t>Тема: </a:t>
            </a:r>
            <a:r>
              <a:rPr lang="ru-RU" dirty="0">
                <a:solidFill>
                  <a:srgbClr val="800000"/>
                </a:solidFill>
              </a:rPr>
              <a:t>железнодорожный </a:t>
            </a:r>
            <a:r>
              <a:rPr lang="ru-RU" dirty="0" smtClean="0">
                <a:solidFill>
                  <a:srgbClr val="800000"/>
                </a:solidFill>
              </a:rPr>
              <a:t>транспорт.</a:t>
            </a:r>
          </a:p>
          <a:p>
            <a:pPr algn="ctr">
              <a:lnSpc>
                <a:spcPts val="2420"/>
              </a:lnSpc>
            </a:pPr>
            <a:r>
              <a:rPr lang="ru-RU" dirty="0" smtClean="0">
                <a:solidFill>
                  <a:srgbClr val="800000"/>
                </a:solidFill>
              </a:rPr>
              <a:t>(победители получают </a:t>
            </a:r>
            <a:r>
              <a:rPr lang="ru-RU" dirty="0" smtClean="0">
                <a:solidFill>
                  <a:srgbClr val="FF0000"/>
                </a:solidFill>
              </a:rPr>
              <a:t>льготы при </a:t>
            </a:r>
            <a:r>
              <a:rPr lang="ru-RU" dirty="0">
                <a:solidFill>
                  <a:srgbClr val="FF0000"/>
                </a:solidFill>
              </a:rPr>
              <a:t>поступлении в </a:t>
            </a:r>
            <a:r>
              <a:rPr lang="ru-RU" dirty="0" smtClean="0">
                <a:solidFill>
                  <a:srgbClr val="FF0000"/>
                </a:solidFill>
              </a:rPr>
              <a:t>вузы, </a:t>
            </a:r>
          </a:p>
          <a:p>
            <a:pPr algn="ctr">
              <a:lnSpc>
                <a:spcPts val="2420"/>
              </a:lnSpc>
            </a:pPr>
            <a:r>
              <a:rPr lang="ru-RU" dirty="0" smtClean="0">
                <a:solidFill>
                  <a:srgbClr val="800000"/>
                </a:solidFill>
              </a:rPr>
              <a:t> </a:t>
            </a:r>
            <a:r>
              <a:rPr lang="ru-RU" dirty="0">
                <a:solidFill>
                  <a:srgbClr val="800000"/>
                </a:solidFill>
              </a:rPr>
              <a:t>либо </a:t>
            </a:r>
            <a:r>
              <a:rPr lang="ru-RU" dirty="0" smtClean="0">
                <a:solidFill>
                  <a:srgbClr val="800000"/>
                </a:solidFill>
              </a:rPr>
              <a:t>поступают </a:t>
            </a:r>
            <a:r>
              <a:rPr lang="ru-RU" dirty="0">
                <a:solidFill>
                  <a:srgbClr val="FF0000"/>
                </a:solidFill>
              </a:rPr>
              <a:t>по целевому направлению </a:t>
            </a:r>
            <a:r>
              <a:rPr lang="ru-RU" dirty="0" smtClean="0">
                <a:solidFill>
                  <a:srgbClr val="800000"/>
                </a:solidFill>
              </a:rPr>
              <a:t> </a:t>
            </a:r>
            <a:r>
              <a:rPr lang="ru-RU" dirty="0" smtClean="0">
                <a:solidFill>
                  <a:srgbClr val="800000"/>
                </a:solidFill>
              </a:rPr>
              <a:t>ОАО «РЖД</a:t>
            </a:r>
            <a:r>
              <a:rPr lang="ru-RU" dirty="0" smtClean="0">
                <a:solidFill>
                  <a:srgbClr val="800000"/>
                </a:solidFill>
              </a:rPr>
              <a:t>»)</a:t>
            </a: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107504" y="4437112"/>
            <a:ext cx="8959378" cy="108012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ts val="2420"/>
              </a:lnSpc>
            </a:pPr>
            <a:r>
              <a:rPr lang="ru-RU" dirty="0">
                <a:solidFill>
                  <a:srgbClr val="FF0000"/>
                </a:solidFill>
              </a:rPr>
              <a:t>Т</a:t>
            </a:r>
            <a:r>
              <a:rPr lang="ru-RU" dirty="0" smtClean="0">
                <a:solidFill>
                  <a:srgbClr val="FF0000"/>
                </a:solidFill>
              </a:rPr>
              <a:t>ематические передачи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800000"/>
                </a:solidFill>
              </a:rPr>
              <a:t>по </a:t>
            </a:r>
            <a:r>
              <a:rPr lang="ru-RU" dirty="0">
                <a:solidFill>
                  <a:srgbClr val="800000"/>
                </a:solidFill>
              </a:rPr>
              <a:t>вопросам </a:t>
            </a:r>
            <a:r>
              <a:rPr lang="ru-RU" dirty="0" smtClean="0">
                <a:solidFill>
                  <a:srgbClr val="800000"/>
                </a:solidFill>
              </a:rPr>
              <a:t>поступления </a:t>
            </a:r>
            <a:r>
              <a:rPr lang="ru-RU" dirty="0">
                <a:solidFill>
                  <a:srgbClr val="800000"/>
                </a:solidFill>
              </a:rPr>
              <a:t>в вузы, </a:t>
            </a:r>
            <a:endParaRPr lang="ru-RU" dirty="0" smtClean="0">
              <a:solidFill>
                <a:srgbClr val="800000"/>
              </a:solidFill>
            </a:endParaRPr>
          </a:p>
          <a:p>
            <a:pPr algn="ctr">
              <a:lnSpc>
                <a:spcPts val="2420"/>
              </a:lnSpc>
            </a:pPr>
            <a:r>
              <a:rPr lang="ru-RU" dirty="0" smtClean="0">
                <a:solidFill>
                  <a:srgbClr val="800000"/>
                </a:solidFill>
              </a:rPr>
              <a:t>правилам приёма, профориентации </a:t>
            </a:r>
            <a:r>
              <a:rPr lang="ru-RU" dirty="0">
                <a:solidFill>
                  <a:srgbClr val="800000"/>
                </a:solidFill>
              </a:rPr>
              <a:t>и </a:t>
            </a:r>
            <a:r>
              <a:rPr lang="ru-RU" dirty="0" smtClean="0">
                <a:solidFill>
                  <a:srgbClr val="800000"/>
                </a:solidFill>
              </a:rPr>
              <a:t>организации </a:t>
            </a:r>
          </a:p>
          <a:p>
            <a:pPr algn="ctr">
              <a:lnSpc>
                <a:spcPts val="2420"/>
              </a:lnSpc>
            </a:pPr>
            <a:r>
              <a:rPr lang="ru-RU" dirty="0" smtClean="0">
                <a:solidFill>
                  <a:srgbClr val="800000"/>
                </a:solidFill>
              </a:rPr>
              <a:t>целевой </a:t>
            </a:r>
            <a:r>
              <a:rPr lang="ru-RU" dirty="0">
                <a:solidFill>
                  <a:srgbClr val="800000"/>
                </a:solidFill>
              </a:rPr>
              <a:t>подготовки специалистов </a:t>
            </a:r>
            <a:r>
              <a:rPr lang="ru-RU" dirty="0" smtClean="0">
                <a:solidFill>
                  <a:srgbClr val="800000"/>
                </a:solidFill>
              </a:rPr>
              <a:t>для </a:t>
            </a:r>
            <a:r>
              <a:rPr lang="ru-RU" dirty="0" smtClean="0">
                <a:solidFill>
                  <a:srgbClr val="800000"/>
                </a:solidFill>
              </a:rPr>
              <a:t>ОАО «РЖД</a:t>
            </a:r>
            <a:r>
              <a:rPr lang="ru-RU" dirty="0" smtClean="0">
                <a:solidFill>
                  <a:srgbClr val="800000"/>
                </a:solidFill>
              </a:rPr>
              <a:t>» </a:t>
            </a: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107504" y="5794474"/>
            <a:ext cx="8959378" cy="874886"/>
          </a:xfrm>
          <a:prstGeom prst="rect">
            <a:avLst/>
          </a:prstGeom>
          <a:solidFill>
            <a:srgbClr val="E3F0A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ts val="2420"/>
              </a:lnSpc>
            </a:pPr>
            <a:r>
              <a:rPr lang="ru-RU" dirty="0" smtClean="0">
                <a:solidFill>
                  <a:srgbClr val="800000"/>
                </a:solidFill>
              </a:rPr>
              <a:t>Участие </a:t>
            </a:r>
            <a:r>
              <a:rPr lang="ru-RU" dirty="0">
                <a:solidFill>
                  <a:srgbClr val="800000"/>
                </a:solidFill>
              </a:rPr>
              <a:t>сотрудников </a:t>
            </a:r>
            <a:r>
              <a:rPr lang="ru-RU" dirty="0" smtClean="0">
                <a:solidFill>
                  <a:srgbClr val="800000"/>
                </a:solidFill>
              </a:rPr>
              <a:t>вузов </a:t>
            </a:r>
            <a:r>
              <a:rPr lang="ru-RU" dirty="0">
                <a:solidFill>
                  <a:srgbClr val="800000"/>
                </a:solidFill>
              </a:rPr>
              <a:t>в уже </a:t>
            </a:r>
            <a:r>
              <a:rPr lang="ru-RU" dirty="0" smtClean="0">
                <a:solidFill>
                  <a:srgbClr val="800000"/>
                </a:solidFill>
              </a:rPr>
              <a:t>существующих </a:t>
            </a:r>
            <a:r>
              <a:rPr lang="ru-RU" dirty="0">
                <a:solidFill>
                  <a:srgbClr val="800000"/>
                </a:solidFill>
              </a:rPr>
              <a:t>передачах, </a:t>
            </a:r>
            <a:endParaRPr lang="ru-RU" dirty="0" smtClean="0">
              <a:solidFill>
                <a:srgbClr val="800000"/>
              </a:solidFill>
            </a:endParaRPr>
          </a:p>
          <a:p>
            <a:pPr algn="ctr">
              <a:lnSpc>
                <a:spcPts val="2420"/>
              </a:lnSpc>
            </a:pPr>
            <a:r>
              <a:rPr lang="ru-RU" dirty="0" smtClean="0">
                <a:solidFill>
                  <a:srgbClr val="800000"/>
                </a:solidFill>
              </a:rPr>
              <a:t>например</a:t>
            </a:r>
            <a:r>
              <a:rPr lang="ru-RU" dirty="0">
                <a:solidFill>
                  <a:srgbClr val="800000"/>
                </a:solidFill>
              </a:rPr>
              <a:t>, «Специальный репортаж</a:t>
            </a:r>
            <a:r>
              <a:rPr lang="ru-RU" dirty="0" smtClean="0">
                <a:solidFill>
                  <a:srgbClr val="800000"/>
                </a:solidFill>
              </a:rPr>
              <a:t>»</a:t>
            </a: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3419872" y="2204864"/>
            <a:ext cx="1440160" cy="288032"/>
          </a:xfrm>
          <a:prstGeom prst="downArrow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29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"/>
          <p:cNvSpPr>
            <a:spLocks noChangeArrowheads="1"/>
          </p:cNvSpPr>
          <p:nvPr/>
        </p:nvSpPr>
        <p:spPr bwMode="auto">
          <a:xfrm>
            <a:off x="149087" y="29818"/>
            <a:ext cx="425713" cy="34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7171" name="Rectangle 12"/>
          <p:cNvSpPr>
            <a:spLocks noChangeArrowheads="1"/>
          </p:cNvSpPr>
          <p:nvPr/>
        </p:nvSpPr>
        <p:spPr bwMode="auto">
          <a:xfrm>
            <a:off x="756791" y="34686"/>
            <a:ext cx="7919665" cy="576064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2000" dirty="0" smtClean="0">
                <a:solidFill>
                  <a:srgbClr val="990000"/>
                </a:solidFill>
              </a:rPr>
              <a:t> МЕЖДУНАРОДНОЕ СОТРУДНИЧЕСТВО</a:t>
            </a:r>
            <a:endParaRPr lang="ru-RU" sz="2000" dirty="0">
              <a:solidFill>
                <a:srgbClr val="990000"/>
              </a:solidFill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07504" y="692696"/>
            <a:ext cx="4567537" cy="3898370"/>
          </a:xfrm>
          <a:prstGeom prst="rect">
            <a:avLst/>
          </a:prstGeom>
          <a:solidFill>
            <a:srgbClr val="E4F7A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ts val="2820"/>
              </a:lnSpc>
            </a:pPr>
            <a:endParaRPr lang="ru-RU" sz="2000" dirty="0" smtClean="0">
              <a:solidFill>
                <a:srgbClr val="800000"/>
              </a:solidFill>
            </a:endParaRPr>
          </a:p>
          <a:p>
            <a:pPr algn="ctr">
              <a:lnSpc>
                <a:spcPts val="2420"/>
              </a:lnSpc>
            </a:pPr>
            <a:endParaRPr lang="ru-RU" sz="2000" dirty="0" smtClean="0">
              <a:solidFill>
                <a:srgbClr val="800000"/>
              </a:solidFill>
            </a:endParaRPr>
          </a:p>
          <a:p>
            <a:pPr algn="ctr">
              <a:lnSpc>
                <a:spcPts val="2420"/>
              </a:lnSpc>
            </a:pPr>
            <a:r>
              <a:rPr lang="ru-RU" sz="2000" dirty="0" smtClean="0">
                <a:solidFill>
                  <a:srgbClr val="800000"/>
                </a:solidFill>
              </a:rPr>
              <a:t>Партнёрство холдинга и </a:t>
            </a:r>
          </a:p>
          <a:p>
            <a:pPr algn="ctr">
              <a:lnSpc>
                <a:spcPts val="2420"/>
              </a:lnSpc>
            </a:pPr>
            <a:r>
              <a:rPr lang="ru-RU" sz="2000" dirty="0" smtClean="0">
                <a:solidFill>
                  <a:srgbClr val="800000"/>
                </a:solidFill>
              </a:rPr>
              <a:t>вузов в формате:</a:t>
            </a:r>
          </a:p>
          <a:p>
            <a:pPr marL="342900" indent="-342900">
              <a:lnSpc>
                <a:spcPts val="282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FF0000"/>
                </a:solidFill>
              </a:rPr>
              <a:t>МСЖД</a:t>
            </a:r>
          </a:p>
          <a:p>
            <a:pPr marL="342900" indent="-342900">
              <a:lnSpc>
                <a:spcPts val="252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FF0000"/>
                </a:solidFill>
              </a:rPr>
              <a:t>ОСЖД</a:t>
            </a:r>
          </a:p>
          <a:p>
            <a:pPr marL="342900" indent="-342900">
              <a:lnSpc>
                <a:spcPts val="252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FF0000"/>
                </a:solidFill>
              </a:rPr>
              <a:t>Совета </a:t>
            </a:r>
            <a:r>
              <a:rPr lang="ru-RU" sz="2000" dirty="0">
                <a:solidFill>
                  <a:srgbClr val="FF0000"/>
                </a:solidFill>
              </a:rPr>
              <a:t>по образованию и</a:t>
            </a:r>
          </a:p>
          <a:p>
            <a:pPr>
              <a:lnSpc>
                <a:spcPts val="2520"/>
              </a:lnSpc>
            </a:pPr>
            <a:r>
              <a:rPr lang="ru-RU" sz="2000" dirty="0">
                <a:solidFill>
                  <a:srgbClr val="FF0000"/>
                </a:solidFill>
              </a:rPr>
              <a:t>    науке при КТС </a:t>
            </a:r>
            <a:r>
              <a:rPr lang="ru-RU" sz="2000" dirty="0" smtClean="0">
                <a:solidFill>
                  <a:srgbClr val="FF0000"/>
                </a:solidFill>
              </a:rPr>
              <a:t>СНГ</a:t>
            </a:r>
          </a:p>
          <a:p>
            <a:pPr marL="342900" indent="-342900">
              <a:lnSpc>
                <a:spcPts val="252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FF0000"/>
                </a:solidFill>
              </a:rPr>
              <a:t>Координационного совета</a:t>
            </a:r>
          </a:p>
          <a:p>
            <a:pPr>
              <a:lnSpc>
                <a:spcPts val="2520"/>
              </a:lnSpc>
            </a:pP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   по Транссибирским</a:t>
            </a:r>
          </a:p>
          <a:p>
            <a:pPr>
              <a:lnSpc>
                <a:spcPts val="2520"/>
              </a:lnSpc>
            </a:pPr>
            <a:r>
              <a:rPr lang="ru-RU" sz="2000" dirty="0" smtClean="0">
                <a:solidFill>
                  <a:srgbClr val="FF0000"/>
                </a:solidFill>
              </a:rPr>
              <a:t>    перевозкам</a:t>
            </a:r>
          </a:p>
          <a:p>
            <a:pPr marL="342900" indent="-342900">
              <a:lnSpc>
                <a:spcPts val="252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FF0000"/>
                </a:solidFill>
              </a:rPr>
              <a:t>МЦВТС (ОАО «РЖД», </a:t>
            </a:r>
          </a:p>
          <a:p>
            <a:pPr>
              <a:lnSpc>
                <a:spcPts val="2520"/>
              </a:lnSpc>
            </a:pPr>
            <a:r>
              <a:rPr lang="ru-RU" sz="2000" dirty="0" smtClean="0">
                <a:solidFill>
                  <a:srgbClr val="FF0000"/>
                </a:solidFill>
              </a:rPr>
              <a:t>    Французские железные </a:t>
            </a:r>
          </a:p>
          <a:p>
            <a:pPr>
              <a:lnSpc>
                <a:spcPts val="2520"/>
              </a:lnSpc>
            </a:pPr>
            <a:r>
              <a:rPr lang="ru-RU" sz="2000" dirty="0" smtClean="0">
                <a:solidFill>
                  <a:srgbClr val="FF0000"/>
                </a:solidFill>
              </a:rPr>
              <a:t>    дороги)</a:t>
            </a:r>
            <a:endParaRPr lang="ru-RU" sz="2000" b="0" dirty="0" smtClean="0">
              <a:solidFill>
                <a:srgbClr val="FF0000"/>
              </a:solidFill>
            </a:endParaRPr>
          </a:p>
          <a:p>
            <a:pPr>
              <a:lnSpc>
                <a:spcPts val="3120"/>
              </a:lnSpc>
            </a:pPr>
            <a:endParaRPr lang="ru-RU" sz="2000" dirty="0" smtClean="0">
              <a:solidFill>
                <a:srgbClr val="800000"/>
              </a:solidFill>
            </a:endParaRPr>
          </a:p>
          <a:p>
            <a:pPr>
              <a:lnSpc>
                <a:spcPts val="3120"/>
              </a:lnSpc>
            </a:pPr>
            <a:endParaRPr lang="ru-RU" sz="2000" dirty="0">
              <a:solidFill>
                <a:srgbClr val="800000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788024" y="692696"/>
            <a:ext cx="4231635" cy="1944216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ts val="2420"/>
              </a:lnSpc>
            </a:pPr>
            <a:r>
              <a:rPr lang="ru-RU" sz="1600" dirty="0" smtClean="0">
                <a:solidFill>
                  <a:srgbClr val="FF0000"/>
                </a:solidFill>
              </a:rPr>
              <a:t>СОВМЕСТНЫЕ</a:t>
            </a:r>
          </a:p>
          <a:p>
            <a:pPr algn="ctr">
              <a:lnSpc>
                <a:spcPts val="2420"/>
              </a:lnSpc>
            </a:pPr>
            <a:r>
              <a:rPr lang="ru-RU" sz="1600" dirty="0" smtClean="0">
                <a:solidFill>
                  <a:srgbClr val="800000"/>
                </a:solidFill>
              </a:rPr>
              <a:t>С </a:t>
            </a:r>
            <a:r>
              <a:rPr lang="ru-RU" sz="1600" dirty="0">
                <a:solidFill>
                  <a:srgbClr val="800000"/>
                </a:solidFill>
              </a:rPr>
              <a:t>ПОСОЛЬСТВАМИ </a:t>
            </a:r>
          </a:p>
          <a:p>
            <a:pPr algn="ctr">
              <a:lnSpc>
                <a:spcPts val="2420"/>
              </a:lnSpc>
            </a:pPr>
            <a:r>
              <a:rPr lang="ru-RU" sz="1600" dirty="0">
                <a:solidFill>
                  <a:srgbClr val="800000"/>
                </a:solidFill>
              </a:rPr>
              <a:t>ГЕРМАНИИ И ФРАНЦИИ </a:t>
            </a:r>
          </a:p>
          <a:p>
            <a:pPr algn="ctr">
              <a:lnSpc>
                <a:spcPts val="2420"/>
              </a:lnSpc>
            </a:pPr>
            <a:r>
              <a:rPr lang="ru-RU" sz="1600" dirty="0">
                <a:solidFill>
                  <a:srgbClr val="800000"/>
                </a:solidFill>
              </a:rPr>
              <a:t>В </a:t>
            </a:r>
            <a:r>
              <a:rPr lang="ru-RU" sz="1600" dirty="0" smtClean="0">
                <a:solidFill>
                  <a:srgbClr val="800000"/>
                </a:solidFill>
              </a:rPr>
              <a:t>РОССИЙСКОЙ ФЕДЕРАЦИИ</a:t>
            </a:r>
          </a:p>
          <a:p>
            <a:pPr algn="ctr">
              <a:lnSpc>
                <a:spcPts val="2420"/>
              </a:lnSpc>
            </a:pPr>
            <a:r>
              <a:rPr lang="ru-RU" sz="1600" dirty="0" smtClean="0">
                <a:solidFill>
                  <a:srgbClr val="FF0000"/>
                </a:solidFill>
              </a:rPr>
              <a:t>СТИПЕНДИАЛЬНЫЕ </a:t>
            </a:r>
          </a:p>
          <a:p>
            <a:pPr algn="ctr">
              <a:lnSpc>
                <a:spcPts val="2420"/>
              </a:lnSpc>
            </a:pPr>
            <a:r>
              <a:rPr lang="ru-RU" sz="1600" dirty="0" smtClean="0">
                <a:solidFill>
                  <a:srgbClr val="FF0000"/>
                </a:solidFill>
              </a:rPr>
              <a:t>ПРОГРАММЫ</a:t>
            </a:r>
            <a:r>
              <a:rPr lang="ru-RU" sz="1600" dirty="0" smtClean="0">
                <a:solidFill>
                  <a:srgbClr val="800000"/>
                </a:solidFill>
              </a:rPr>
              <a:t>  </a:t>
            </a:r>
            <a:r>
              <a:rPr lang="ru-RU" sz="1600" dirty="0" smtClean="0">
                <a:solidFill>
                  <a:srgbClr val="FF0000"/>
                </a:solidFill>
              </a:rPr>
              <a:t>ВУЗОВ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788024" y="3212976"/>
            <a:ext cx="4244211" cy="136815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ts val="2820"/>
              </a:lnSpc>
            </a:pPr>
            <a:endParaRPr lang="ru-RU" sz="2000" dirty="0" smtClean="0">
              <a:solidFill>
                <a:srgbClr val="800000"/>
              </a:solidFill>
            </a:endParaRPr>
          </a:p>
          <a:p>
            <a:pPr>
              <a:lnSpc>
                <a:spcPts val="2420"/>
              </a:lnSpc>
            </a:pPr>
            <a:r>
              <a:rPr lang="ru-RU" sz="2000" dirty="0">
                <a:solidFill>
                  <a:srgbClr val="800000"/>
                </a:solidFill>
              </a:rPr>
              <a:t> </a:t>
            </a:r>
            <a:r>
              <a:rPr lang="ru-RU" sz="2000" dirty="0" smtClean="0">
                <a:solidFill>
                  <a:srgbClr val="800000"/>
                </a:solidFill>
              </a:rPr>
              <a:t>   Поддержка </a:t>
            </a:r>
            <a:r>
              <a:rPr lang="ru-RU" sz="2000" dirty="0" smtClean="0">
                <a:solidFill>
                  <a:srgbClr val="800000"/>
                </a:solidFill>
              </a:rPr>
              <a:t>ОАО «РЖД</a:t>
            </a:r>
            <a:r>
              <a:rPr lang="ru-RU" sz="2000" dirty="0" smtClean="0">
                <a:solidFill>
                  <a:srgbClr val="800000"/>
                </a:solidFill>
              </a:rPr>
              <a:t>»:</a:t>
            </a:r>
            <a:endParaRPr lang="ru-RU" sz="2000" dirty="0">
              <a:solidFill>
                <a:srgbClr val="800000"/>
              </a:solidFill>
            </a:endParaRPr>
          </a:p>
          <a:p>
            <a:pPr marL="342900" indent="-342900">
              <a:lnSpc>
                <a:spcPts val="242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FF0000"/>
                </a:solidFill>
              </a:rPr>
              <a:t>Участие в отборе </a:t>
            </a:r>
          </a:p>
          <a:p>
            <a:pPr>
              <a:lnSpc>
                <a:spcPts val="2420"/>
              </a:lnSpc>
            </a:pPr>
            <a:r>
              <a:rPr lang="ru-RU" sz="2000" dirty="0" smtClean="0">
                <a:solidFill>
                  <a:srgbClr val="FF0000"/>
                </a:solidFill>
              </a:rPr>
              <a:t>    кандидатов </a:t>
            </a:r>
          </a:p>
          <a:p>
            <a:pPr marL="342900" indent="-342900">
              <a:lnSpc>
                <a:spcPts val="242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FF0000"/>
                </a:solidFill>
              </a:rPr>
              <a:t>50 </a:t>
            </a:r>
            <a:r>
              <a:rPr lang="ru-RU" sz="2000" dirty="0" smtClean="0">
                <a:solidFill>
                  <a:srgbClr val="FF0000"/>
                </a:solidFill>
              </a:rPr>
              <a:t>% </a:t>
            </a:r>
            <a:r>
              <a:rPr lang="ru-RU" sz="2000" dirty="0" smtClean="0">
                <a:solidFill>
                  <a:srgbClr val="800000"/>
                </a:solidFill>
              </a:rPr>
              <a:t>финансирование </a:t>
            </a:r>
          </a:p>
          <a:p>
            <a:pPr algn="ctr">
              <a:lnSpc>
                <a:spcPts val="2820"/>
              </a:lnSpc>
            </a:pPr>
            <a:endParaRPr lang="ru-RU" sz="2000" dirty="0" smtClean="0">
              <a:solidFill>
                <a:srgbClr val="FF3300"/>
              </a:solidFill>
            </a:endParaRPr>
          </a:p>
        </p:txBody>
      </p:sp>
      <p:sp>
        <p:nvSpPr>
          <p:cNvPr id="2" name="Стрелка вверх 1"/>
          <p:cNvSpPr/>
          <p:nvPr/>
        </p:nvSpPr>
        <p:spPr>
          <a:xfrm>
            <a:off x="6175600" y="2708920"/>
            <a:ext cx="1636760" cy="360040"/>
          </a:xfrm>
          <a:prstGeom prst="upArrow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9088" y="4673012"/>
            <a:ext cx="8883148" cy="2068356"/>
          </a:xfrm>
          <a:prstGeom prst="rect">
            <a:avLst/>
          </a:prstGeom>
          <a:gradFill flip="none" rotWithShape="1">
            <a:gsLst>
              <a:gs pos="0">
                <a:srgbClr val="FFFFCC">
                  <a:shade val="30000"/>
                  <a:satMod val="115000"/>
                </a:srgbClr>
              </a:gs>
              <a:gs pos="50000">
                <a:srgbClr val="FFFFCC">
                  <a:shade val="67500"/>
                  <a:satMod val="115000"/>
                </a:srgbClr>
              </a:gs>
              <a:gs pos="100000">
                <a:srgbClr val="FFFFCC">
                  <a:shade val="100000"/>
                  <a:satMod val="115000"/>
                </a:srgbClr>
              </a:gs>
            </a:gsLst>
            <a:lin ang="135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ts val="2820"/>
              </a:lnSpc>
            </a:pPr>
            <a:endParaRPr lang="ru-RU" sz="2000" dirty="0" smtClean="0">
              <a:solidFill>
                <a:srgbClr val="800000"/>
              </a:solidFill>
            </a:endParaRPr>
          </a:p>
          <a:p>
            <a:pPr>
              <a:lnSpc>
                <a:spcPts val="2820"/>
              </a:lnSpc>
            </a:pPr>
            <a:r>
              <a:rPr lang="ru-RU" sz="2000" dirty="0">
                <a:solidFill>
                  <a:srgbClr val="800000"/>
                </a:solidFill>
              </a:rPr>
              <a:t> </a:t>
            </a:r>
            <a:r>
              <a:rPr lang="ru-RU" sz="2000" dirty="0" smtClean="0">
                <a:solidFill>
                  <a:srgbClr val="800000"/>
                </a:solidFill>
              </a:rPr>
              <a:t>  </a:t>
            </a:r>
          </a:p>
          <a:p>
            <a:pPr algn="ctr">
              <a:lnSpc>
                <a:spcPts val="2520"/>
              </a:lnSpc>
            </a:pPr>
            <a:r>
              <a:rPr lang="ru-RU" sz="2000" dirty="0" smtClean="0">
                <a:solidFill>
                  <a:srgbClr val="800000"/>
                </a:solidFill>
              </a:rPr>
              <a:t>    МИИТ </a:t>
            </a:r>
            <a:r>
              <a:rPr lang="ru-RU" sz="2000" dirty="0">
                <a:solidFill>
                  <a:srgbClr val="800000"/>
                </a:solidFill>
              </a:rPr>
              <a:t>2014</a:t>
            </a:r>
            <a:r>
              <a:rPr lang="ru-RU" sz="2000" dirty="0" smtClean="0">
                <a:solidFill>
                  <a:srgbClr val="800000"/>
                </a:solidFill>
              </a:rPr>
              <a:t>:</a:t>
            </a:r>
          </a:p>
          <a:p>
            <a:pPr marL="342900" indent="-342900">
              <a:lnSpc>
                <a:spcPts val="252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FF0000"/>
                </a:solidFill>
              </a:rPr>
              <a:t>Более </a:t>
            </a:r>
            <a:r>
              <a:rPr lang="ru-RU" sz="2000" dirty="0">
                <a:solidFill>
                  <a:srgbClr val="FF0000"/>
                </a:solidFill>
              </a:rPr>
              <a:t>40 </a:t>
            </a:r>
            <a:r>
              <a:rPr lang="ru-RU" sz="2000" dirty="0">
                <a:solidFill>
                  <a:srgbClr val="800000"/>
                </a:solidFill>
              </a:rPr>
              <a:t>лекций </a:t>
            </a:r>
            <a:r>
              <a:rPr lang="ru-RU" sz="2000" dirty="0" smtClean="0">
                <a:solidFill>
                  <a:srgbClr val="800000"/>
                </a:solidFill>
              </a:rPr>
              <a:t>послов, специалистов  ОСЖД</a:t>
            </a:r>
            <a:r>
              <a:rPr lang="ru-RU" sz="2000" dirty="0">
                <a:solidFill>
                  <a:srgbClr val="800000"/>
                </a:solidFill>
              </a:rPr>
              <a:t>, МСЖД</a:t>
            </a:r>
            <a:r>
              <a:rPr lang="ru-RU" sz="2000" dirty="0" smtClean="0">
                <a:solidFill>
                  <a:srgbClr val="800000"/>
                </a:solidFill>
              </a:rPr>
              <a:t>,</a:t>
            </a:r>
          </a:p>
          <a:p>
            <a:pPr>
              <a:lnSpc>
                <a:spcPts val="2520"/>
              </a:lnSpc>
            </a:pPr>
            <a:r>
              <a:rPr lang="ru-RU" sz="2000" dirty="0" smtClean="0">
                <a:solidFill>
                  <a:srgbClr val="800000"/>
                </a:solidFill>
              </a:rPr>
              <a:t>    ведущих транспортных </a:t>
            </a:r>
            <a:r>
              <a:rPr lang="ru-RU" sz="2000" dirty="0">
                <a:solidFill>
                  <a:srgbClr val="800000"/>
                </a:solidFill>
              </a:rPr>
              <a:t>компаний и вузов</a:t>
            </a:r>
          </a:p>
          <a:p>
            <a:pPr marL="342900" indent="-342900">
              <a:lnSpc>
                <a:spcPts val="252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FF0000"/>
                </a:solidFill>
              </a:rPr>
              <a:t>Циклы </a:t>
            </a:r>
            <a:r>
              <a:rPr lang="ru-RU" sz="2000" dirty="0">
                <a:solidFill>
                  <a:srgbClr val="FF0000"/>
                </a:solidFill>
              </a:rPr>
              <a:t>лекций </a:t>
            </a:r>
            <a:r>
              <a:rPr lang="ru-RU" sz="2000" dirty="0">
                <a:solidFill>
                  <a:srgbClr val="800000"/>
                </a:solidFill>
              </a:rPr>
              <a:t>(«</a:t>
            </a:r>
            <a:r>
              <a:rPr lang="ru-RU" sz="2000" dirty="0" err="1">
                <a:solidFill>
                  <a:srgbClr val="800000"/>
                </a:solidFill>
              </a:rPr>
              <a:t>Альстом</a:t>
            </a:r>
            <a:r>
              <a:rPr lang="ru-RU" sz="2000" dirty="0" smtClean="0">
                <a:solidFill>
                  <a:srgbClr val="800000"/>
                </a:solidFill>
              </a:rPr>
              <a:t>»,«</a:t>
            </a:r>
            <a:r>
              <a:rPr lang="ru-RU" sz="2000" dirty="0">
                <a:solidFill>
                  <a:srgbClr val="800000"/>
                </a:solidFill>
              </a:rPr>
              <a:t>Сименс»)</a:t>
            </a:r>
          </a:p>
          <a:p>
            <a:pPr marL="342900" indent="-342900">
              <a:lnSpc>
                <a:spcPts val="252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FF0000"/>
                </a:solidFill>
              </a:rPr>
              <a:t>20 </a:t>
            </a:r>
            <a:r>
              <a:rPr lang="ru-RU" sz="2000" dirty="0">
                <a:solidFill>
                  <a:srgbClr val="FF0000"/>
                </a:solidFill>
              </a:rPr>
              <a:t>% </a:t>
            </a:r>
            <a:r>
              <a:rPr lang="ru-RU" sz="2000" dirty="0">
                <a:solidFill>
                  <a:srgbClr val="800000"/>
                </a:solidFill>
              </a:rPr>
              <a:t>выпускников владеют иностранными  </a:t>
            </a:r>
            <a:endParaRPr lang="ru-RU" sz="2000" dirty="0" smtClean="0">
              <a:solidFill>
                <a:srgbClr val="800000"/>
              </a:solidFill>
            </a:endParaRPr>
          </a:p>
          <a:p>
            <a:pPr>
              <a:lnSpc>
                <a:spcPts val="2520"/>
              </a:lnSpc>
            </a:pPr>
            <a:r>
              <a:rPr lang="ru-RU" sz="2000" dirty="0" smtClean="0">
                <a:solidFill>
                  <a:srgbClr val="800000"/>
                </a:solidFill>
              </a:rPr>
              <a:t>    языками </a:t>
            </a:r>
            <a:r>
              <a:rPr lang="ru-RU" sz="2000" dirty="0">
                <a:solidFill>
                  <a:srgbClr val="800000"/>
                </a:solidFill>
              </a:rPr>
              <a:t>(</a:t>
            </a:r>
            <a:r>
              <a:rPr lang="ru-RU" sz="2000" dirty="0">
                <a:solidFill>
                  <a:srgbClr val="FF0000"/>
                </a:solidFill>
              </a:rPr>
              <a:t>30</a:t>
            </a:r>
            <a:r>
              <a:rPr lang="ru-RU" sz="2000" dirty="0">
                <a:solidFill>
                  <a:srgbClr val="800000"/>
                </a:solidFill>
              </a:rPr>
              <a:t> человек – китайским)</a:t>
            </a:r>
          </a:p>
          <a:p>
            <a:pPr>
              <a:lnSpc>
                <a:spcPts val="2820"/>
              </a:lnSpc>
            </a:pPr>
            <a:endParaRPr lang="ru-RU" sz="2000" dirty="0">
              <a:solidFill>
                <a:srgbClr val="800000"/>
              </a:solidFill>
            </a:endParaRPr>
          </a:p>
          <a:p>
            <a:pPr algn="ctr">
              <a:lnSpc>
                <a:spcPts val="2820"/>
              </a:lnSpc>
            </a:pPr>
            <a:endParaRPr lang="ru-RU" sz="2000" dirty="0" smtClean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61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"/>
          <p:cNvSpPr>
            <a:spLocks noChangeArrowheads="1"/>
          </p:cNvSpPr>
          <p:nvPr/>
        </p:nvSpPr>
        <p:spPr bwMode="auto">
          <a:xfrm>
            <a:off x="107504" y="29818"/>
            <a:ext cx="425713" cy="34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7171" name="Rectangle 12"/>
          <p:cNvSpPr>
            <a:spLocks noChangeArrowheads="1"/>
          </p:cNvSpPr>
          <p:nvPr/>
        </p:nvSpPr>
        <p:spPr bwMode="auto">
          <a:xfrm>
            <a:off x="574801" y="24747"/>
            <a:ext cx="8101656" cy="576064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2000" dirty="0" smtClean="0">
                <a:solidFill>
                  <a:srgbClr val="990000"/>
                </a:solidFill>
              </a:rPr>
              <a:t> НАУЧНОЕ ПАРТНЁРСТВО</a:t>
            </a:r>
            <a:endParaRPr lang="ru-RU" sz="2000" dirty="0">
              <a:solidFill>
                <a:srgbClr val="990000"/>
              </a:solidFill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576470" y="725556"/>
            <a:ext cx="8135990" cy="1407299"/>
          </a:xfrm>
          <a:prstGeom prst="rect">
            <a:avLst/>
          </a:prstGeom>
          <a:solidFill>
            <a:srgbClr val="E4F7A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ts val="2820"/>
              </a:lnSpc>
            </a:pPr>
            <a:endParaRPr lang="ru-RU" sz="2000" dirty="0" smtClean="0">
              <a:solidFill>
                <a:srgbClr val="800000"/>
              </a:solidFill>
            </a:endParaRPr>
          </a:p>
          <a:p>
            <a:pPr algn="ctr">
              <a:lnSpc>
                <a:spcPts val="2820"/>
              </a:lnSpc>
            </a:pPr>
            <a:r>
              <a:rPr lang="ru-RU" sz="2000" dirty="0" smtClean="0">
                <a:solidFill>
                  <a:srgbClr val="800000"/>
                </a:solidFill>
              </a:rPr>
              <a:t>В 2014 г. объём научных исследований, </a:t>
            </a:r>
          </a:p>
          <a:p>
            <a:pPr algn="ctr">
              <a:lnSpc>
                <a:spcPts val="2820"/>
              </a:lnSpc>
            </a:pPr>
            <a:r>
              <a:rPr lang="ru-RU" sz="2000" dirty="0" smtClean="0">
                <a:solidFill>
                  <a:srgbClr val="800000"/>
                </a:solidFill>
              </a:rPr>
              <a:t>выполненных вузами по заказу ОАО «РЖД</a:t>
            </a:r>
            <a:r>
              <a:rPr lang="ru-RU" sz="2000" dirty="0" smtClean="0">
                <a:solidFill>
                  <a:srgbClr val="800000"/>
                </a:solidFill>
              </a:rPr>
              <a:t>», </a:t>
            </a:r>
            <a:endParaRPr lang="ru-RU" sz="2000" dirty="0" smtClean="0">
              <a:solidFill>
                <a:srgbClr val="800000"/>
              </a:solidFill>
            </a:endParaRPr>
          </a:p>
          <a:p>
            <a:pPr algn="ctr">
              <a:lnSpc>
                <a:spcPts val="2820"/>
              </a:lnSpc>
            </a:pPr>
            <a:r>
              <a:rPr lang="ru-RU" sz="2000" dirty="0" smtClean="0">
                <a:solidFill>
                  <a:srgbClr val="800000"/>
                </a:solidFill>
              </a:rPr>
              <a:t>составил </a:t>
            </a:r>
            <a:r>
              <a:rPr lang="ru-RU" sz="2000" dirty="0" smtClean="0">
                <a:solidFill>
                  <a:srgbClr val="FF0000"/>
                </a:solidFill>
              </a:rPr>
              <a:t>982,7 млн. руб. </a:t>
            </a:r>
          </a:p>
          <a:p>
            <a:pPr algn="ctr">
              <a:lnSpc>
                <a:spcPts val="2820"/>
              </a:lnSpc>
            </a:pPr>
            <a:r>
              <a:rPr lang="ru-RU" sz="2000" dirty="0" smtClean="0">
                <a:solidFill>
                  <a:srgbClr val="FF0000"/>
                </a:solidFill>
              </a:rPr>
              <a:t>(38,2 %) </a:t>
            </a:r>
            <a:r>
              <a:rPr lang="ru-RU" sz="2000" dirty="0" smtClean="0">
                <a:solidFill>
                  <a:srgbClr val="800000"/>
                </a:solidFill>
              </a:rPr>
              <a:t>от общего объёма</a:t>
            </a:r>
          </a:p>
          <a:p>
            <a:pPr>
              <a:lnSpc>
                <a:spcPts val="2820"/>
              </a:lnSpc>
            </a:pPr>
            <a:endParaRPr lang="ru-RU" sz="2000" dirty="0">
              <a:solidFill>
                <a:srgbClr val="800000"/>
              </a:solidFill>
            </a:endParaRPr>
          </a:p>
        </p:txBody>
      </p:sp>
      <p:sp>
        <p:nvSpPr>
          <p:cNvPr id="3" name="Выноска со стрелкой вниз 2"/>
          <p:cNvSpPr/>
          <p:nvPr/>
        </p:nvSpPr>
        <p:spPr>
          <a:xfrm>
            <a:off x="574801" y="2162876"/>
            <a:ext cx="8173664" cy="762068"/>
          </a:xfrm>
          <a:prstGeom prst="downArrowCallout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РЕСУРСЫ РАЗВИТИЯ ПАРТНЁРСТВА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574801" y="2954964"/>
            <a:ext cx="8173664" cy="232393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lnSpc>
                <a:spcPts val="24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800000"/>
                </a:solidFill>
              </a:rPr>
              <a:t>Кооперация деятельности в формате </a:t>
            </a:r>
          </a:p>
          <a:p>
            <a:pPr>
              <a:lnSpc>
                <a:spcPts val="2400"/>
              </a:lnSpc>
            </a:pPr>
            <a:r>
              <a:rPr lang="ru-RU" sz="2000" dirty="0" smtClean="0">
                <a:solidFill>
                  <a:srgbClr val="800000"/>
                </a:solidFill>
              </a:rPr>
              <a:t>    </a:t>
            </a:r>
            <a:r>
              <a:rPr lang="ru-RU" sz="2000" dirty="0" smtClean="0">
                <a:solidFill>
                  <a:srgbClr val="FF0000"/>
                </a:solidFill>
              </a:rPr>
              <a:t>Объединённого учёного совета </a:t>
            </a:r>
            <a:r>
              <a:rPr lang="ru-RU" sz="2000" dirty="0" smtClean="0">
                <a:solidFill>
                  <a:srgbClr val="800000"/>
                </a:solidFill>
              </a:rPr>
              <a:t>«ОАО «РЖД»</a:t>
            </a:r>
          </a:p>
          <a:p>
            <a:pPr marL="342900" indent="-342900">
              <a:lnSpc>
                <a:spcPts val="24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800000"/>
                </a:solidFill>
              </a:rPr>
              <a:t>Отраслевые лаборатории при </a:t>
            </a:r>
            <a:r>
              <a:rPr lang="ru-RU" sz="2000" dirty="0" smtClean="0">
                <a:solidFill>
                  <a:srgbClr val="FF0000"/>
                </a:solidFill>
              </a:rPr>
              <a:t>научных школах</a:t>
            </a:r>
          </a:p>
          <a:p>
            <a:pPr marL="342900" indent="-342900">
              <a:lnSpc>
                <a:spcPts val="24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800000"/>
                </a:solidFill>
              </a:rPr>
              <a:t>Совместное участие в </a:t>
            </a:r>
            <a:r>
              <a:rPr lang="ru-RU" sz="2000" dirty="0" smtClean="0">
                <a:solidFill>
                  <a:srgbClr val="FF0000"/>
                </a:solidFill>
              </a:rPr>
              <a:t>федеральных конкурсах</a:t>
            </a:r>
          </a:p>
          <a:p>
            <a:pPr marL="342900" indent="-342900">
              <a:lnSpc>
                <a:spcPts val="24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800000"/>
                </a:solidFill>
              </a:rPr>
              <a:t>Финансирование заказов на проведение НИР </a:t>
            </a:r>
          </a:p>
          <a:p>
            <a:pPr>
              <a:lnSpc>
                <a:spcPts val="2400"/>
              </a:lnSpc>
            </a:pPr>
            <a:r>
              <a:rPr lang="ru-RU" sz="2000" dirty="0" smtClean="0">
                <a:solidFill>
                  <a:srgbClr val="800000"/>
                </a:solidFill>
              </a:rPr>
              <a:t>    </a:t>
            </a:r>
            <a:r>
              <a:rPr lang="ru-RU" sz="2000" dirty="0" smtClean="0">
                <a:solidFill>
                  <a:srgbClr val="FF0000"/>
                </a:solidFill>
              </a:rPr>
              <a:t>через </a:t>
            </a:r>
            <a:r>
              <a:rPr lang="ru-RU" sz="2000" dirty="0">
                <a:solidFill>
                  <a:srgbClr val="FF0000"/>
                </a:solidFill>
              </a:rPr>
              <a:t>д</a:t>
            </a:r>
            <a:r>
              <a:rPr lang="ru-RU" sz="2000" dirty="0" smtClean="0">
                <a:solidFill>
                  <a:srgbClr val="FF0000"/>
                </a:solidFill>
              </a:rPr>
              <a:t>ороги</a:t>
            </a:r>
          </a:p>
        </p:txBody>
      </p:sp>
      <p:sp>
        <p:nvSpPr>
          <p:cNvPr id="8" name="Овал 7"/>
          <p:cNvSpPr/>
          <p:nvPr/>
        </p:nvSpPr>
        <p:spPr>
          <a:xfrm flipH="1">
            <a:off x="610807" y="5399880"/>
            <a:ext cx="8137658" cy="1413496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Поэтапное финансирование  НИР </a:t>
            </a:r>
            <a:r>
              <a:rPr lang="ru-RU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 </a:t>
            </a:r>
            <a:r>
              <a:rPr lang="ru-RU" sz="2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 </a:t>
            </a:r>
            <a:r>
              <a:rPr lang="ru-RU" sz="20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 </a:t>
            </a:r>
            <a:r>
              <a:rPr lang="ru-RU" sz="2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авансированием</a:t>
            </a:r>
          </a:p>
          <a:p>
            <a:pPr algn="ctr">
              <a:lnSpc>
                <a:spcPts val="2120"/>
              </a:lnSpc>
            </a:pPr>
            <a:endParaRPr lang="ru-RU" sz="2000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87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7_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7_Солнцестояние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12567</TotalTime>
  <Words>674</Words>
  <Application>Microsoft Office PowerPoint</Application>
  <PresentationFormat>Экран (4:3)</PresentationFormat>
  <Paragraphs>195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Corbel</vt:lpstr>
      <vt:lpstr>Verdana</vt:lpstr>
      <vt:lpstr>Wingdings</vt:lpstr>
      <vt:lpstr>Wingdings 2</vt:lpstr>
      <vt:lpstr>Оформление по умолчанию</vt:lpstr>
      <vt:lpstr>7_Солнцестояние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Центр ПНПКиСТ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и значение транспортного комплекса  в обеспечении и использовании  отраслевого образования</dc:title>
  <dc:creator>miit</dc:creator>
  <cp:lastModifiedBy>Андрей Николаевич</cp:lastModifiedBy>
  <cp:revision>1015</cp:revision>
  <cp:lastPrinted>2015-04-01T10:13:48Z</cp:lastPrinted>
  <dcterms:created xsi:type="dcterms:W3CDTF">2005-10-12T08:18:34Z</dcterms:created>
  <dcterms:modified xsi:type="dcterms:W3CDTF">2015-04-06T15:02:40Z</dcterms:modified>
  <cp:contentStatus/>
</cp:coreProperties>
</file>